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9" r:id="rId6"/>
    <p:sldId id="270" r:id="rId7"/>
    <p:sldId id="273" r:id="rId8"/>
    <p:sldId id="260" r:id="rId9"/>
    <p:sldId id="261" r:id="rId10"/>
    <p:sldId id="262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928F0-9C11-46B1-AF14-59E7E1CBFFF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F5127-BBE4-475A-BDA7-95C8A169B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79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F5127-BBE4-475A-BDA7-95C8A169B00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82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F5127-BBE4-475A-BDA7-95C8A169B0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64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F5127-BBE4-475A-BDA7-95C8A169B00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60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BCDB68-A3BF-4FEF-8315-792C0B5D4C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1CCC8D-6B4C-48AA-ABEF-DD5C5A5CE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31495"/>
            <a:ext cx="8568952" cy="17801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Ярмарка товаропроизводителей Тюменской области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473200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городах ЯНАО и ХМАО-Югры</a:t>
            </a:r>
          </a:p>
          <a:p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23.08.14 по 13.09.14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6635"/>
            <a:ext cx="171494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31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10" y="836710"/>
            <a:ext cx="2627337" cy="26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950865" y="1394296"/>
            <a:ext cx="601362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«Тюменский бройлер»</a:t>
            </a:r>
          </a:p>
          <a:p>
            <a:pPr algn="l"/>
            <a:r>
              <a:rPr lang="ru-RU" sz="3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ru-RU" sz="3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городов</a:t>
            </a:r>
          </a:p>
          <a:p>
            <a:pPr algn="l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Реализовано продукции, всего – 26,5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</a:t>
            </a:r>
            <a:endParaRPr lang="ru-RU" sz="3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– 3 868,0 тыс. руб.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49996"/>
            <a:ext cx="2952328" cy="368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747" y="3499810"/>
            <a:ext cx="1757801" cy="187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62275"/>
            <a:ext cx="2165245" cy="167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69945"/>
            <a:ext cx="1863785" cy="139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4822" y="3130505"/>
            <a:ext cx="1569459" cy="193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13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1691680" y="836712"/>
            <a:ext cx="601362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835696" y="692696"/>
            <a:ext cx="601362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23" y="556808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проведения выездных ярмарок тюменских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товаропроизводитей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городах ХМАО-Югры и ЯНАО в период сентябрь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ноябрь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6876299"/>
              </p:ext>
            </p:extLst>
          </p:nvPr>
        </p:nvGraphicFramePr>
        <p:xfrm>
          <a:off x="1547664" y="1844825"/>
          <a:ext cx="5904656" cy="4824534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2952328"/>
              </a:tblGrid>
              <a:tr h="371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Наименование города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27 - 28 сентября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Надым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Белоярский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4 - 5 октября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Новый Уренгой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</a:t>
                      </a:r>
                      <a:r>
                        <a:rPr lang="ru-RU" sz="13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Тарко</a:t>
                      </a: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-Сале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 – 12 октября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Ханты-Мансийск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Ноябрьск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18 – 19 октября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Радужный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Муравленко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25 – 26 октября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Нижневартовск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</a:t>
                      </a:r>
                      <a:r>
                        <a:rPr lang="ru-RU" sz="13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Мегион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 – 2 ноября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Когалым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г. </a:t>
                      </a:r>
                      <a:r>
                        <a:rPr lang="ru-RU" sz="13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Лангепас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77" marR="42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21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>
            <a:normAutofit fontScale="32500" lnSpcReduction="20000"/>
          </a:bodyPr>
          <a:lstStyle/>
          <a:p>
            <a:pPr fontAlgn="t"/>
            <a:r>
              <a:rPr lang="ru-RU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Основные итоги проведения ярмарок</a:t>
            </a:r>
            <a:endParaRPr lang="ru-RU" dirty="0"/>
          </a:p>
          <a:p>
            <a:pPr fontAlgn="t"/>
            <a:r>
              <a:rPr lang="ru-RU" dirty="0"/>
              <a:t>Количество городов, участвующих в ярмарке</a:t>
            </a:r>
          </a:p>
          <a:p>
            <a:pPr fontAlgn="t"/>
            <a:r>
              <a:rPr lang="ru-RU" dirty="0"/>
              <a:t>21</a:t>
            </a:r>
          </a:p>
          <a:p>
            <a:r>
              <a:rPr lang="ru-RU" dirty="0"/>
              <a:t>Количество проведенных ярмарок</a:t>
            </a:r>
          </a:p>
          <a:p>
            <a:pPr fontAlgn="t"/>
            <a:r>
              <a:rPr lang="ru-RU" dirty="0"/>
              <a:t>22</a:t>
            </a:r>
          </a:p>
          <a:p>
            <a:r>
              <a:rPr lang="ru-RU" dirty="0"/>
              <a:t>Количество городов, в которых % реализованной продукции  </a:t>
            </a:r>
            <a:r>
              <a:rPr lang="en-US" dirty="0"/>
              <a:t>&gt;</a:t>
            </a:r>
            <a:r>
              <a:rPr lang="ru-RU" dirty="0"/>
              <a:t> 90%</a:t>
            </a:r>
          </a:p>
          <a:p>
            <a:pPr fontAlgn="t"/>
            <a:r>
              <a:rPr lang="ru-RU" dirty="0"/>
              <a:t>Количество предприятий , участвующих  в ярмарке</a:t>
            </a:r>
          </a:p>
          <a:p>
            <a:pPr fontAlgn="t"/>
            <a:r>
              <a:rPr lang="ru-RU" dirty="0"/>
              <a:t>42</a:t>
            </a:r>
          </a:p>
          <a:p>
            <a:pPr fontAlgn="t"/>
            <a:r>
              <a:rPr lang="ru-RU" i="1" u="sng" dirty="0"/>
              <a:t>в том числе предприятия</a:t>
            </a:r>
            <a:r>
              <a:rPr lang="ru-RU" i="1" dirty="0"/>
              <a:t>:</a:t>
            </a:r>
            <a:endParaRPr lang="ru-RU" dirty="0"/>
          </a:p>
          <a:p>
            <a:pPr fontAlgn="t"/>
            <a:r>
              <a:rPr lang="ru-RU" i="1" dirty="0"/>
              <a:t>молочного направления</a:t>
            </a:r>
            <a:endParaRPr lang="ru-RU" dirty="0"/>
          </a:p>
          <a:p>
            <a:pPr fontAlgn="t"/>
            <a:r>
              <a:rPr lang="ru-RU" i="1" dirty="0"/>
              <a:t>Мясного направления </a:t>
            </a:r>
            <a:endParaRPr lang="ru-RU" dirty="0"/>
          </a:p>
          <a:p>
            <a:pPr fontAlgn="t"/>
            <a:r>
              <a:rPr lang="ru-RU" i="1" dirty="0"/>
              <a:t>овощного </a:t>
            </a:r>
            <a:endParaRPr lang="ru-RU" dirty="0"/>
          </a:p>
          <a:p>
            <a:pPr fontAlgn="t"/>
            <a:r>
              <a:rPr lang="ru-RU" i="1" dirty="0"/>
              <a:t>Рыбного</a:t>
            </a:r>
            <a:endParaRPr lang="ru-RU" dirty="0"/>
          </a:p>
          <a:p>
            <a:pPr fontAlgn="t"/>
            <a:r>
              <a:rPr lang="ru-RU" i="1" dirty="0"/>
              <a:t>птицеводческого</a:t>
            </a:r>
            <a:endParaRPr lang="ru-RU" dirty="0"/>
          </a:p>
          <a:p>
            <a:pPr fontAlgn="t"/>
            <a:r>
              <a:rPr lang="ru-RU" dirty="0"/>
              <a:t>7</a:t>
            </a:r>
          </a:p>
          <a:p>
            <a:pPr fontAlgn="t"/>
            <a:r>
              <a:rPr lang="ru-RU" dirty="0"/>
              <a:t>16</a:t>
            </a:r>
          </a:p>
          <a:p>
            <a:pPr fontAlgn="t"/>
            <a:r>
              <a:rPr lang="ru-RU" dirty="0"/>
              <a:t>11</a:t>
            </a:r>
          </a:p>
          <a:p>
            <a:pPr fontAlgn="t"/>
            <a:r>
              <a:rPr lang="ru-RU" dirty="0"/>
              <a:t>3</a:t>
            </a:r>
          </a:p>
          <a:p>
            <a:pPr fontAlgn="t"/>
            <a:r>
              <a:rPr lang="ru-RU" dirty="0"/>
              <a:t>2</a:t>
            </a:r>
          </a:p>
          <a:p>
            <a:pPr fontAlgn="t"/>
            <a:r>
              <a:rPr lang="ru-RU" dirty="0"/>
              <a:t>Количество реализованной продукции</a:t>
            </a:r>
          </a:p>
          <a:p>
            <a:pPr fontAlgn="t"/>
            <a:r>
              <a:rPr lang="ru-RU" dirty="0"/>
              <a:t>Денежный оборот от реализации</a:t>
            </a:r>
          </a:p>
          <a:p>
            <a:pPr fontAlgn="t"/>
            <a:r>
              <a:rPr lang="ru-RU" dirty="0"/>
              <a:t>623 тонны</a:t>
            </a:r>
          </a:p>
          <a:p>
            <a:pPr fontAlgn="t"/>
            <a:r>
              <a:rPr lang="ru-RU" dirty="0"/>
              <a:t>32 млн. руб.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1749"/>
            <a:ext cx="8373616" cy="125272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	</a:t>
            </a:r>
            <a:r>
              <a:rPr lang="ru-RU" sz="1600" dirty="0" smtClean="0">
                <a:solidFill>
                  <a:schemeClr val="tx1"/>
                </a:solidFill>
              </a:rPr>
              <a:t>С 23 августа по 13 сентября текущего года в 21 городе Ямало-Ненецкого автономного округа и Ханты-Мансийского автономного округа-Югры состоялись ярмарки </a:t>
            </a:r>
            <a:r>
              <a:rPr lang="ru-RU" sz="1600" dirty="0">
                <a:solidFill>
                  <a:schemeClr val="tx1"/>
                </a:solidFill>
              </a:rPr>
              <a:t>тюменских товаропроизводителей по реализации сельскохозяйственной и продовольственной продукции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			</a:t>
            </a:r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1484784"/>
            <a:ext cx="5112568" cy="5184576"/>
            <a:chOff x="0" y="642895"/>
            <a:chExt cx="5360672" cy="5873469"/>
          </a:xfrm>
          <a:effectLst/>
        </p:grpSpPr>
        <p:grpSp>
          <p:nvGrpSpPr>
            <p:cNvPr id="5" name="Группа 4"/>
            <p:cNvGrpSpPr/>
            <p:nvPr/>
          </p:nvGrpSpPr>
          <p:grpSpPr>
            <a:xfrm>
              <a:off x="0" y="642895"/>
              <a:ext cx="5360672" cy="5873469"/>
              <a:chOff x="0" y="642895"/>
              <a:chExt cx="5360672" cy="5873469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0" y="642895"/>
                <a:ext cx="5360672" cy="5873469"/>
                <a:chOff x="0" y="642895"/>
                <a:chExt cx="5360672" cy="5873469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0" y="642895"/>
                  <a:ext cx="5360672" cy="5873469"/>
                  <a:chOff x="0" y="642895"/>
                  <a:chExt cx="5360672" cy="5873469"/>
                </a:xfrm>
              </p:grpSpPr>
              <p:grpSp>
                <p:nvGrpSpPr>
                  <p:cNvPr id="16" name="Группа 15"/>
                  <p:cNvGrpSpPr/>
                  <p:nvPr/>
                </p:nvGrpSpPr>
                <p:grpSpPr>
                  <a:xfrm>
                    <a:off x="0" y="642895"/>
                    <a:ext cx="5360672" cy="5873469"/>
                    <a:chOff x="0" y="642895"/>
                    <a:chExt cx="5360672" cy="5873469"/>
                  </a:xfrm>
                </p:grpSpPr>
                <p:grpSp>
                  <p:nvGrpSpPr>
                    <p:cNvPr id="20" name="Группа 19"/>
                    <p:cNvGrpSpPr/>
                    <p:nvPr/>
                  </p:nvGrpSpPr>
                  <p:grpSpPr>
                    <a:xfrm>
                      <a:off x="0" y="642895"/>
                      <a:ext cx="5360672" cy="5873469"/>
                      <a:chOff x="0" y="642895"/>
                      <a:chExt cx="5360672" cy="5873469"/>
                    </a:xfrm>
                  </p:grpSpPr>
                  <p:grpSp>
                    <p:nvGrpSpPr>
                      <p:cNvPr id="27" name="Группа 26"/>
                      <p:cNvGrpSpPr/>
                      <p:nvPr/>
                    </p:nvGrpSpPr>
                    <p:grpSpPr>
                      <a:xfrm>
                        <a:off x="0" y="642895"/>
                        <a:ext cx="5360672" cy="5873469"/>
                        <a:chOff x="0" y="-14330"/>
                        <a:chExt cx="5243795" cy="5873469"/>
                      </a:xfrm>
                    </p:grpSpPr>
                    <p:grpSp>
                      <p:nvGrpSpPr>
                        <p:cNvPr id="32" name="Группа 31"/>
                        <p:cNvGrpSpPr/>
                        <p:nvPr/>
                      </p:nvGrpSpPr>
                      <p:grpSpPr>
                        <a:xfrm>
                          <a:off x="0" y="-14330"/>
                          <a:ext cx="5243795" cy="5873469"/>
                          <a:chOff x="619124" y="-1513"/>
                          <a:chExt cx="4273124" cy="4796010"/>
                        </a:xfrm>
                      </p:grpSpPr>
                      <p:pic>
                        <p:nvPicPr>
                          <p:cNvPr id="34" name="Рисунок 33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xmlns="" val="0"/>
                              </a:ext>
                            </a:extLst>
                          </a:blip>
                          <a:srcRect l="27482" t="-2258"/>
                          <a:stretch/>
                        </p:blipFill>
                        <p:spPr>
                          <a:xfrm>
                            <a:off x="1476374" y="498686"/>
                            <a:ext cx="3415874" cy="4295811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5" name="Рисунок 34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xmlns="" val="0"/>
                              </a:ext>
                            </a:extLst>
                          </a:blip>
                          <a:srcRect r="84042"/>
                          <a:stretch/>
                        </p:blipFill>
                        <p:spPr>
                          <a:xfrm>
                            <a:off x="619124" y="-1513"/>
                            <a:ext cx="857250" cy="479107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33" name="Рисунок 32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xmlns="" val="0"/>
                            </a:ext>
                          </a:extLst>
                        </a:blip>
                        <a:srcRect t="13311" r="191" b="6121"/>
                        <a:stretch/>
                      </p:blipFill>
                      <p:spPr>
                        <a:xfrm flipH="1">
                          <a:off x="1584358" y="4638296"/>
                          <a:ext cx="827401" cy="723119"/>
                        </a:xfrm>
                        <a:prstGeom prst="rect">
                          <a:avLst/>
                        </a:prstGeom>
                      </p:spPr>
                    </p:pic>
                  </p:grpSp>
                  <p:grpSp>
                    <p:nvGrpSpPr>
                      <p:cNvPr id="28" name="Группа 27"/>
                      <p:cNvGrpSpPr/>
                      <p:nvPr/>
                    </p:nvGrpSpPr>
                    <p:grpSpPr>
                      <a:xfrm>
                        <a:off x="1016868" y="3209925"/>
                        <a:ext cx="888132" cy="2028825"/>
                        <a:chOff x="1016868" y="3209925"/>
                        <a:chExt cx="888132" cy="2028825"/>
                      </a:xfrm>
                    </p:grpSpPr>
                    <p:sp>
                      <p:nvSpPr>
                        <p:cNvPr id="29" name="Полилиния 28"/>
                        <p:cNvSpPr/>
                        <p:nvPr/>
                      </p:nvSpPr>
                      <p:spPr>
                        <a:xfrm>
                          <a:off x="1016868" y="3209925"/>
                          <a:ext cx="888132" cy="2028825"/>
                        </a:xfrm>
                        <a:custGeom>
                          <a:avLst/>
                          <a:gdLst>
                            <a:gd name="connsiteX0" fmla="*/ 888132 w 888132"/>
                            <a:gd name="connsiteY0" fmla="*/ 2028825 h 2028825"/>
                            <a:gd name="connsiteX1" fmla="*/ 40407 w 888132"/>
                            <a:gd name="connsiteY1" fmla="*/ 1181100 h 2028825"/>
                            <a:gd name="connsiteX2" fmla="*/ 211857 w 888132"/>
                            <a:gd name="connsiteY2" fmla="*/ 361950 h 2028825"/>
                            <a:gd name="connsiteX3" fmla="*/ 878607 w 888132"/>
                            <a:gd name="connsiteY3" fmla="*/ 0 h 20288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888132" h="2028825">
                              <a:moveTo>
                                <a:pt x="888132" y="2028825"/>
                              </a:moveTo>
                              <a:cubicBezTo>
                                <a:pt x="520625" y="1743868"/>
                                <a:pt x="153119" y="1458912"/>
                                <a:pt x="40407" y="1181100"/>
                              </a:cubicBezTo>
                              <a:cubicBezTo>
                                <a:pt x="-72305" y="903288"/>
                                <a:pt x="72157" y="558800"/>
                                <a:pt x="211857" y="361950"/>
                              </a:cubicBezTo>
                              <a:cubicBezTo>
                                <a:pt x="351557" y="165100"/>
                                <a:pt x="615082" y="82550"/>
                                <a:pt x="878607" y="0"/>
                              </a:cubicBezTo>
                            </a:path>
                          </a:pathLst>
                        </a:custGeom>
                        <a:noFill/>
                        <a:ln w="15875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ot"/>
                          <a:tailEnd type="stealt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" name="Полилиния 29"/>
                        <p:cNvSpPr/>
                        <p:nvPr/>
                      </p:nvSpPr>
                      <p:spPr>
                        <a:xfrm>
                          <a:off x="1138330" y="3848100"/>
                          <a:ext cx="480920" cy="1095375"/>
                        </a:xfrm>
                        <a:custGeom>
                          <a:avLst/>
                          <a:gdLst>
                            <a:gd name="connsiteX0" fmla="*/ 385670 w 480920"/>
                            <a:gd name="connsiteY0" fmla="*/ 1095375 h 1095375"/>
                            <a:gd name="connsiteX1" fmla="*/ 71345 w 480920"/>
                            <a:gd name="connsiteY1" fmla="*/ 771525 h 1095375"/>
                            <a:gd name="connsiteX2" fmla="*/ 4670 w 480920"/>
                            <a:gd name="connsiteY2" fmla="*/ 466725 h 1095375"/>
                            <a:gd name="connsiteX3" fmla="*/ 157070 w 480920"/>
                            <a:gd name="connsiteY3" fmla="*/ 209550 h 1095375"/>
                            <a:gd name="connsiteX4" fmla="*/ 480920 w 480920"/>
                            <a:gd name="connsiteY4" fmla="*/ 0 h 10953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80920" h="1095375">
                              <a:moveTo>
                                <a:pt x="385670" y="1095375"/>
                              </a:moveTo>
                              <a:cubicBezTo>
                                <a:pt x="260257" y="985837"/>
                                <a:pt x="134845" y="876300"/>
                                <a:pt x="71345" y="771525"/>
                              </a:cubicBezTo>
                              <a:cubicBezTo>
                                <a:pt x="7845" y="666750"/>
                                <a:pt x="-9617" y="560387"/>
                                <a:pt x="4670" y="466725"/>
                              </a:cubicBezTo>
                              <a:cubicBezTo>
                                <a:pt x="18957" y="373063"/>
                                <a:pt x="77695" y="287337"/>
                                <a:pt x="157070" y="209550"/>
                              </a:cubicBezTo>
                              <a:cubicBezTo>
                                <a:pt x="236445" y="131763"/>
                                <a:pt x="358682" y="65881"/>
                                <a:pt x="480920" y="0"/>
                              </a:cubicBezTo>
                            </a:path>
                          </a:pathLst>
                        </a:custGeom>
                        <a:noFill/>
                        <a:ln w="15875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ot"/>
                          <a:tailEnd type="stealt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" name="Полилиния 30"/>
                        <p:cNvSpPr/>
                        <p:nvPr/>
                      </p:nvSpPr>
                      <p:spPr>
                        <a:xfrm>
                          <a:off x="1076227" y="3638550"/>
                          <a:ext cx="743048" cy="914400"/>
                        </a:xfrm>
                        <a:custGeom>
                          <a:avLst/>
                          <a:gdLst>
                            <a:gd name="connsiteX0" fmla="*/ 66773 w 743048"/>
                            <a:gd name="connsiteY0" fmla="*/ 914400 h 914400"/>
                            <a:gd name="connsiteX1" fmla="*/ 98 w 743048"/>
                            <a:gd name="connsiteY1" fmla="*/ 685800 h 914400"/>
                            <a:gd name="connsiteX2" fmla="*/ 57248 w 743048"/>
                            <a:gd name="connsiteY2" fmla="*/ 438150 h 914400"/>
                            <a:gd name="connsiteX3" fmla="*/ 247748 w 743048"/>
                            <a:gd name="connsiteY3" fmla="*/ 142875 h 914400"/>
                            <a:gd name="connsiteX4" fmla="*/ 457298 w 743048"/>
                            <a:gd name="connsiteY4" fmla="*/ 28575 h 914400"/>
                            <a:gd name="connsiteX5" fmla="*/ 743048 w 743048"/>
                            <a:gd name="connsiteY5" fmla="*/ 0 h 9144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743048" h="914400">
                              <a:moveTo>
                                <a:pt x="66773" y="914400"/>
                              </a:moveTo>
                              <a:cubicBezTo>
                                <a:pt x="34229" y="839787"/>
                                <a:pt x="1685" y="765175"/>
                                <a:pt x="98" y="685800"/>
                              </a:cubicBezTo>
                              <a:cubicBezTo>
                                <a:pt x="-1489" y="606425"/>
                                <a:pt x="15973" y="528637"/>
                                <a:pt x="57248" y="438150"/>
                              </a:cubicBezTo>
                              <a:cubicBezTo>
                                <a:pt x="98523" y="347663"/>
                                <a:pt x="181073" y="211137"/>
                                <a:pt x="247748" y="142875"/>
                              </a:cubicBezTo>
                              <a:cubicBezTo>
                                <a:pt x="314423" y="74612"/>
                                <a:pt x="374748" y="52387"/>
                                <a:pt x="457298" y="28575"/>
                              </a:cubicBezTo>
                              <a:cubicBezTo>
                                <a:pt x="539848" y="4762"/>
                                <a:pt x="641448" y="2381"/>
                                <a:pt x="743048" y="0"/>
                              </a:cubicBezTo>
                            </a:path>
                          </a:pathLst>
                        </a:custGeom>
                        <a:noFill/>
                        <a:ln w="15875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ot"/>
                          <a:tailEnd type="stealt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1" name="Группа 20"/>
                    <p:cNvGrpSpPr/>
                    <p:nvPr/>
                  </p:nvGrpSpPr>
                  <p:grpSpPr>
                    <a:xfrm>
                      <a:off x="1752260" y="2771775"/>
                      <a:ext cx="2591140" cy="2486025"/>
                      <a:chOff x="1752260" y="2771775"/>
                      <a:chExt cx="2591140" cy="2486025"/>
                    </a:xfrm>
                  </p:grpSpPr>
                  <p:sp>
                    <p:nvSpPr>
                      <p:cNvPr id="22" name="Полилиния 21"/>
                      <p:cNvSpPr/>
                      <p:nvPr/>
                    </p:nvSpPr>
                    <p:spPr>
                      <a:xfrm>
                        <a:off x="1752260" y="3067050"/>
                        <a:ext cx="1629115" cy="2190750"/>
                      </a:xfrm>
                      <a:custGeom>
                        <a:avLst/>
                        <a:gdLst>
                          <a:gd name="connsiteX0" fmla="*/ 314665 w 1629115"/>
                          <a:gd name="connsiteY0" fmla="*/ 2190750 h 2190750"/>
                          <a:gd name="connsiteX1" fmla="*/ 28915 w 1629115"/>
                          <a:gd name="connsiteY1" fmla="*/ 1685925 h 2190750"/>
                          <a:gd name="connsiteX2" fmla="*/ 190840 w 1629115"/>
                          <a:gd name="connsiteY2" fmla="*/ 1095375 h 2190750"/>
                          <a:gd name="connsiteX3" fmla="*/ 1629115 w 1629115"/>
                          <a:gd name="connsiteY3" fmla="*/ 0 h 21907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29115" h="2190750">
                            <a:moveTo>
                              <a:pt x="314665" y="2190750"/>
                            </a:moveTo>
                            <a:cubicBezTo>
                              <a:pt x="182108" y="2029618"/>
                              <a:pt x="49552" y="1868487"/>
                              <a:pt x="28915" y="1685925"/>
                            </a:cubicBezTo>
                            <a:cubicBezTo>
                              <a:pt x="8278" y="1503363"/>
                              <a:pt x="-75860" y="1376362"/>
                              <a:pt x="190840" y="1095375"/>
                            </a:cubicBezTo>
                            <a:cubicBezTo>
                              <a:pt x="457540" y="814388"/>
                              <a:pt x="1043327" y="407194"/>
                              <a:pt x="1629115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accent2">
                            <a:lumMod val="75000"/>
                          </a:schemeClr>
                        </a:solidFill>
                        <a:prstDash val="sysDot"/>
                        <a:tailEnd type="stealt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3" name="Полилиния 22"/>
                      <p:cNvSpPr/>
                      <p:nvPr/>
                    </p:nvSpPr>
                    <p:spPr>
                      <a:xfrm>
                        <a:off x="2171700" y="3657600"/>
                        <a:ext cx="1438275" cy="314325"/>
                      </a:xfrm>
                      <a:custGeom>
                        <a:avLst/>
                        <a:gdLst>
                          <a:gd name="connsiteX0" fmla="*/ 0 w 1438275"/>
                          <a:gd name="connsiteY0" fmla="*/ 314325 h 314325"/>
                          <a:gd name="connsiteX1" fmla="*/ 390525 w 1438275"/>
                          <a:gd name="connsiteY1" fmla="*/ 95250 h 314325"/>
                          <a:gd name="connsiteX2" fmla="*/ 1438275 w 1438275"/>
                          <a:gd name="connsiteY2" fmla="*/ 0 h 3143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38275" h="314325">
                            <a:moveTo>
                              <a:pt x="0" y="314325"/>
                            </a:moveTo>
                            <a:cubicBezTo>
                              <a:pt x="75406" y="230981"/>
                              <a:pt x="150813" y="147637"/>
                              <a:pt x="390525" y="95250"/>
                            </a:cubicBezTo>
                            <a:cubicBezTo>
                              <a:pt x="630237" y="42863"/>
                              <a:pt x="1034256" y="21431"/>
                              <a:pt x="1438275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accent2">
                            <a:lumMod val="75000"/>
                          </a:schemeClr>
                        </a:solidFill>
                        <a:prstDash val="sysDot"/>
                        <a:tailEnd type="stealt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4" name="Полилиния 23"/>
                      <p:cNvSpPr/>
                      <p:nvPr/>
                    </p:nvSpPr>
                    <p:spPr>
                      <a:xfrm>
                        <a:off x="2447925" y="2771775"/>
                        <a:ext cx="1895475" cy="981075"/>
                      </a:xfrm>
                      <a:custGeom>
                        <a:avLst/>
                        <a:gdLst>
                          <a:gd name="connsiteX0" fmla="*/ 0 w 1895475"/>
                          <a:gd name="connsiteY0" fmla="*/ 981075 h 981075"/>
                          <a:gd name="connsiteX1" fmla="*/ 828675 w 1895475"/>
                          <a:gd name="connsiteY1" fmla="*/ 523875 h 981075"/>
                          <a:gd name="connsiteX2" fmla="*/ 1600200 w 1895475"/>
                          <a:gd name="connsiteY2" fmla="*/ 304800 h 981075"/>
                          <a:gd name="connsiteX3" fmla="*/ 1895475 w 1895475"/>
                          <a:gd name="connsiteY3" fmla="*/ 0 h 9810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895475" h="981075">
                            <a:moveTo>
                              <a:pt x="0" y="981075"/>
                            </a:moveTo>
                            <a:cubicBezTo>
                              <a:pt x="280987" y="808831"/>
                              <a:pt x="561975" y="636587"/>
                              <a:pt x="828675" y="523875"/>
                            </a:cubicBezTo>
                            <a:cubicBezTo>
                              <a:pt x="1095375" y="411162"/>
                              <a:pt x="1422400" y="392112"/>
                              <a:pt x="1600200" y="304800"/>
                            </a:cubicBezTo>
                            <a:cubicBezTo>
                              <a:pt x="1778000" y="217488"/>
                              <a:pt x="1836737" y="108744"/>
                              <a:pt x="1895475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accent2">
                            <a:lumMod val="75000"/>
                          </a:schemeClr>
                        </a:solidFill>
                        <a:prstDash val="sysDot"/>
                        <a:tailEnd type="stealt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5" name="Полилиния 24"/>
                      <p:cNvSpPr/>
                      <p:nvPr/>
                    </p:nvSpPr>
                    <p:spPr>
                      <a:xfrm>
                        <a:off x="2495550" y="3248025"/>
                        <a:ext cx="1466850" cy="495300"/>
                      </a:xfrm>
                      <a:custGeom>
                        <a:avLst/>
                        <a:gdLst>
                          <a:gd name="connsiteX0" fmla="*/ 0 w 1466850"/>
                          <a:gd name="connsiteY0" fmla="*/ 495300 h 495300"/>
                          <a:gd name="connsiteX1" fmla="*/ 342900 w 1466850"/>
                          <a:gd name="connsiteY1" fmla="*/ 323850 h 495300"/>
                          <a:gd name="connsiteX2" fmla="*/ 828675 w 1466850"/>
                          <a:gd name="connsiteY2" fmla="*/ 123825 h 495300"/>
                          <a:gd name="connsiteX3" fmla="*/ 1466850 w 1466850"/>
                          <a:gd name="connsiteY3" fmla="*/ 0 h 495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66850" h="495300">
                            <a:moveTo>
                              <a:pt x="0" y="495300"/>
                            </a:moveTo>
                            <a:cubicBezTo>
                              <a:pt x="102394" y="440531"/>
                              <a:pt x="204788" y="385762"/>
                              <a:pt x="342900" y="323850"/>
                            </a:cubicBezTo>
                            <a:cubicBezTo>
                              <a:pt x="481013" y="261937"/>
                              <a:pt x="641350" y="177800"/>
                              <a:pt x="828675" y="123825"/>
                            </a:cubicBezTo>
                            <a:cubicBezTo>
                              <a:pt x="1016000" y="69850"/>
                              <a:pt x="1241425" y="34925"/>
                              <a:pt x="146685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accent2">
                            <a:lumMod val="75000"/>
                          </a:schemeClr>
                        </a:solidFill>
                        <a:prstDash val="sysDot"/>
                        <a:tailEnd type="stealt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6" name="Полилиния 25"/>
                      <p:cNvSpPr/>
                      <p:nvPr/>
                    </p:nvSpPr>
                    <p:spPr>
                      <a:xfrm>
                        <a:off x="2600325" y="3470096"/>
                        <a:ext cx="1485900" cy="235129"/>
                      </a:xfrm>
                      <a:custGeom>
                        <a:avLst/>
                        <a:gdLst>
                          <a:gd name="connsiteX0" fmla="*/ 0 w 1485900"/>
                          <a:gd name="connsiteY0" fmla="*/ 235129 h 235129"/>
                          <a:gd name="connsiteX1" fmla="*/ 428625 w 1485900"/>
                          <a:gd name="connsiteY1" fmla="*/ 101779 h 235129"/>
                          <a:gd name="connsiteX2" fmla="*/ 847725 w 1485900"/>
                          <a:gd name="connsiteY2" fmla="*/ 6529 h 235129"/>
                          <a:gd name="connsiteX3" fmla="*/ 1485900 w 1485900"/>
                          <a:gd name="connsiteY3" fmla="*/ 16054 h 2351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85900" h="235129">
                            <a:moveTo>
                              <a:pt x="0" y="235129"/>
                            </a:moveTo>
                            <a:cubicBezTo>
                              <a:pt x="143669" y="187504"/>
                              <a:pt x="287338" y="139879"/>
                              <a:pt x="428625" y="101779"/>
                            </a:cubicBezTo>
                            <a:cubicBezTo>
                              <a:pt x="569912" y="63679"/>
                              <a:pt x="671513" y="20816"/>
                              <a:pt x="847725" y="6529"/>
                            </a:cubicBezTo>
                            <a:cubicBezTo>
                              <a:pt x="1023937" y="-7758"/>
                              <a:pt x="1254918" y="4148"/>
                              <a:pt x="1485900" y="16054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accent2">
                            <a:lumMod val="75000"/>
                          </a:schemeClr>
                        </a:solidFill>
                        <a:prstDash val="sysDot"/>
                        <a:tailEnd type="stealt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17" name="Полилиния 16"/>
                  <p:cNvSpPr/>
                  <p:nvPr/>
                </p:nvSpPr>
                <p:spPr>
                  <a:xfrm>
                    <a:off x="2438400" y="5248275"/>
                    <a:ext cx="714375" cy="285750"/>
                  </a:xfrm>
                  <a:custGeom>
                    <a:avLst/>
                    <a:gdLst>
                      <a:gd name="connsiteX0" fmla="*/ 0 w 714375"/>
                      <a:gd name="connsiteY0" fmla="*/ 285750 h 285750"/>
                      <a:gd name="connsiteX1" fmla="*/ 361950 w 714375"/>
                      <a:gd name="connsiteY1" fmla="*/ 219075 h 285750"/>
                      <a:gd name="connsiteX2" fmla="*/ 714375 w 714375"/>
                      <a:gd name="connsiteY2" fmla="*/ 0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14375" h="285750">
                        <a:moveTo>
                          <a:pt x="0" y="285750"/>
                        </a:moveTo>
                        <a:cubicBezTo>
                          <a:pt x="121444" y="276225"/>
                          <a:pt x="242888" y="266700"/>
                          <a:pt x="361950" y="219075"/>
                        </a:cubicBezTo>
                        <a:cubicBezTo>
                          <a:pt x="481012" y="171450"/>
                          <a:pt x="597693" y="85725"/>
                          <a:pt x="714375" y="0"/>
                        </a:cubicBezTo>
                      </a:path>
                    </a:pathLst>
                  </a:custGeom>
                  <a:noFill/>
                  <a:ln w="15875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stealt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Полилиния 17"/>
                  <p:cNvSpPr/>
                  <p:nvPr/>
                </p:nvSpPr>
                <p:spPr>
                  <a:xfrm>
                    <a:off x="2419350" y="5200650"/>
                    <a:ext cx="2381250" cy="695325"/>
                  </a:xfrm>
                  <a:custGeom>
                    <a:avLst/>
                    <a:gdLst>
                      <a:gd name="connsiteX0" fmla="*/ 0 w 2381250"/>
                      <a:gd name="connsiteY0" fmla="*/ 533400 h 695325"/>
                      <a:gd name="connsiteX1" fmla="*/ 590550 w 2381250"/>
                      <a:gd name="connsiteY1" fmla="*/ 676275 h 695325"/>
                      <a:gd name="connsiteX2" fmla="*/ 1143000 w 2381250"/>
                      <a:gd name="connsiteY2" fmla="*/ 695325 h 695325"/>
                      <a:gd name="connsiteX3" fmla="*/ 1590675 w 2381250"/>
                      <a:gd name="connsiteY3" fmla="*/ 590550 h 695325"/>
                      <a:gd name="connsiteX4" fmla="*/ 1981200 w 2381250"/>
                      <a:gd name="connsiteY4" fmla="*/ 400050 h 695325"/>
                      <a:gd name="connsiteX5" fmla="*/ 2381250 w 2381250"/>
                      <a:gd name="connsiteY5" fmla="*/ 0 h 69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81250" h="695325">
                        <a:moveTo>
                          <a:pt x="0" y="533400"/>
                        </a:moveTo>
                        <a:cubicBezTo>
                          <a:pt x="200025" y="591344"/>
                          <a:pt x="400050" y="649288"/>
                          <a:pt x="590550" y="676275"/>
                        </a:cubicBezTo>
                        <a:cubicBezTo>
                          <a:pt x="781050" y="703262"/>
                          <a:pt x="976313" y="709612"/>
                          <a:pt x="1143000" y="695325"/>
                        </a:cubicBezTo>
                        <a:cubicBezTo>
                          <a:pt x="1309687" y="681038"/>
                          <a:pt x="1450975" y="639763"/>
                          <a:pt x="1590675" y="590550"/>
                        </a:cubicBezTo>
                        <a:cubicBezTo>
                          <a:pt x="1730375" y="541338"/>
                          <a:pt x="1849438" y="498475"/>
                          <a:pt x="1981200" y="400050"/>
                        </a:cubicBezTo>
                        <a:cubicBezTo>
                          <a:pt x="2112962" y="301625"/>
                          <a:pt x="2247106" y="150812"/>
                          <a:pt x="2381250" y="0"/>
                        </a:cubicBezTo>
                      </a:path>
                    </a:pathLst>
                  </a:custGeom>
                  <a:noFill/>
                  <a:ln w="15875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stealt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" name="Полилиния 18"/>
                  <p:cNvSpPr/>
                  <p:nvPr/>
                </p:nvSpPr>
                <p:spPr>
                  <a:xfrm>
                    <a:off x="2533650" y="5086350"/>
                    <a:ext cx="1857375" cy="731988"/>
                  </a:xfrm>
                  <a:custGeom>
                    <a:avLst/>
                    <a:gdLst>
                      <a:gd name="connsiteX0" fmla="*/ 0 w 1857375"/>
                      <a:gd name="connsiteY0" fmla="*/ 638175 h 731988"/>
                      <a:gd name="connsiteX1" fmla="*/ 619125 w 1857375"/>
                      <a:gd name="connsiteY1" fmla="*/ 723900 h 731988"/>
                      <a:gd name="connsiteX2" fmla="*/ 1057275 w 1857375"/>
                      <a:gd name="connsiteY2" fmla="*/ 714375 h 731988"/>
                      <a:gd name="connsiteX3" fmla="*/ 1419225 w 1857375"/>
                      <a:gd name="connsiteY3" fmla="*/ 600075 h 731988"/>
                      <a:gd name="connsiteX4" fmla="*/ 1685925 w 1857375"/>
                      <a:gd name="connsiteY4" fmla="*/ 400050 h 731988"/>
                      <a:gd name="connsiteX5" fmla="*/ 1790700 w 1857375"/>
                      <a:gd name="connsiteY5" fmla="*/ 219075 h 731988"/>
                      <a:gd name="connsiteX6" fmla="*/ 1857375 w 1857375"/>
                      <a:gd name="connsiteY6" fmla="*/ 0 h 731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57375" h="731988">
                        <a:moveTo>
                          <a:pt x="0" y="638175"/>
                        </a:moveTo>
                        <a:cubicBezTo>
                          <a:pt x="221456" y="674687"/>
                          <a:pt x="442913" y="711200"/>
                          <a:pt x="619125" y="723900"/>
                        </a:cubicBezTo>
                        <a:cubicBezTo>
                          <a:pt x="795338" y="736600"/>
                          <a:pt x="923925" y="735012"/>
                          <a:pt x="1057275" y="714375"/>
                        </a:cubicBezTo>
                        <a:cubicBezTo>
                          <a:pt x="1190625" y="693738"/>
                          <a:pt x="1314450" y="652462"/>
                          <a:pt x="1419225" y="600075"/>
                        </a:cubicBezTo>
                        <a:cubicBezTo>
                          <a:pt x="1524000" y="547688"/>
                          <a:pt x="1624013" y="463550"/>
                          <a:pt x="1685925" y="400050"/>
                        </a:cubicBezTo>
                        <a:cubicBezTo>
                          <a:pt x="1747837" y="336550"/>
                          <a:pt x="1762125" y="285750"/>
                          <a:pt x="1790700" y="219075"/>
                        </a:cubicBezTo>
                        <a:cubicBezTo>
                          <a:pt x="1819275" y="152400"/>
                          <a:pt x="1838325" y="76200"/>
                          <a:pt x="1857375" y="0"/>
                        </a:cubicBezTo>
                      </a:path>
                    </a:pathLst>
                  </a:custGeom>
                  <a:noFill/>
                  <a:ln w="15875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stealt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0" name="Группа 9"/>
                <p:cNvGrpSpPr/>
                <p:nvPr/>
              </p:nvGrpSpPr>
              <p:grpSpPr>
                <a:xfrm>
                  <a:off x="1768235" y="3990975"/>
                  <a:ext cx="2203690" cy="723900"/>
                  <a:chOff x="1768235" y="3990975"/>
                  <a:chExt cx="2203690" cy="723900"/>
                </a:xfrm>
              </p:grpSpPr>
              <p:sp>
                <p:nvSpPr>
                  <p:cNvPr id="11" name="Полилиния 10"/>
                  <p:cNvSpPr/>
                  <p:nvPr/>
                </p:nvSpPr>
                <p:spPr>
                  <a:xfrm>
                    <a:off x="1768235" y="3990975"/>
                    <a:ext cx="2165590" cy="723900"/>
                  </a:xfrm>
                  <a:custGeom>
                    <a:avLst/>
                    <a:gdLst>
                      <a:gd name="connsiteX0" fmla="*/ 3415 w 2165590"/>
                      <a:gd name="connsiteY0" fmla="*/ 723900 h 723900"/>
                      <a:gd name="connsiteX1" fmla="*/ 12940 w 2165590"/>
                      <a:gd name="connsiteY1" fmla="*/ 523875 h 723900"/>
                      <a:gd name="connsiteX2" fmla="*/ 108190 w 2165590"/>
                      <a:gd name="connsiteY2" fmla="*/ 323850 h 723900"/>
                      <a:gd name="connsiteX3" fmla="*/ 298690 w 2165590"/>
                      <a:gd name="connsiteY3" fmla="*/ 171450 h 723900"/>
                      <a:gd name="connsiteX4" fmla="*/ 603490 w 2165590"/>
                      <a:gd name="connsiteY4" fmla="*/ 38100 h 723900"/>
                      <a:gd name="connsiteX5" fmla="*/ 1051165 w 2165590"/>
                      <a:gd name="connsiteY5" fmla="*/ 0 h 723900"/>
                      <a:gd name="connsiteX6" fmla="*/ 1765540 w 2165590"/>
                      <a:gd name="connsiteY6" fmla="*/ 57150 h 723900"/>
                      <a:gd name="connsiteX7" fmla="*/ 2165590 w 2165590"/>
                      <a:gd name="connsiteY7" fmla="*/ 257175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65590" h="723900">
                        <a:moveTo>
                          <a:pt x="3415" y="723900"/>
                        </a:moveTo>
                        <a:cubicBezTo>
                          <a:pt x="-554" y="657225"/>
                          <a:pt x="-4522" y="590550"/>
                          <a:pt x="12940" y="523875"/>
                        </a:cubicBezTo>
                        <a:cubicBezTo>
                          <a:pt x="30402" y="457200"/>
                          <a:pt x="60565" y="382587"/>
                          <a:pt x="108190" y="323850"/>
                        </a:cubicBezTo>
                        <a:cubicBezTo>
                          <a:pt x="155815" y="265112"/>
                          <a:pt x="216140" y="219075"/>
                          <a:pt x="298690" y="171450"/>
                        </a:cubicBezTo>
                        <a:cubicBezTo>
                          <a:pt x="381240" y="123825"/>
                          <a:pt x="478078" y="66675"/>
                          <a:pt x="603490" y="38100"/>
                        </a:cubicBezTo>
                        <a:cubicBezTo>
                          <a:pt x="728903" y="9525"/>
                          <a:pt x="857490" y="-3175"/>
                          <a:pt x="1051165" y="0"/>
                        </a:cubicBezTo>
                        <a:cubicBezTo>
                          <a:pt x="1244840" y="3175"/>
                          <a:pt x="1579803" y="14287"/>
                          <a:pt x="1765540" y="57150"/>
                        </a:cubicBezTo>
                        <a:cubicBezTo>
                          <a:pt x="1951278" y="100012"/>
                          <a:pt x="2058434" y="178593"/>
                          <a:pt x="2165590" y="257175"/>
                        </a:cubicBezTo>
                      </a:path>
                    </a:pathLst>
                  </a:custGeom>
                  <a:noFill/>
                  <a:ln w="15875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stealt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Полилиния 11"/>
                  <p:cNvSpPr/>
                  <p:nvPr/>
                </p:nvSpPr>
                <p:spPr>
                  <a:xfrm>
                    <a:off x="2371725" y="4019435"/>
                    <a:ext cx="1600200" cy="447790"/>
                  </a:xfrm>
                  <a:custGeom>
                    <a:avLst/>
                    <a:gdLst>
                      <a:gd name="connsiteX0" fmla="*/ 0 w 1600200"/>
                      <a:gd name="connsiteY0" fmla="*/ 28690 h 447790"/>
                      <a:gd name="connsiteX1" fmla="*/ 228600 w 1600200"/>
                      <a:gd name="connsiteY1" fmla="*/ 115 h 447790"/>
                      <a:gd name="connsiteX2" fmla="*/ 923925 w 1600200"/>
                      <a:gd name="connsiteY2" fmla="*/ 38215 h 447790"/>
                      <a:gd name="connsiteX3" fmla="*/ 1333500 w 1600200"/>
                      <a:gd name="connsiteY3" fmla="*/ 209665 h 447790"/>
                      <a:gd name="connsiteX4" fmla="*/ 1600200 w 1600200"/>
                      <a:gd name="connsiteY4" fmla="*/ 447790 h 447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0200" h="447790">
                        <a:moveTo>
                          <a:pt x="0" y="28690"/>
                        </a:moveTo>
                        <a:cubicBezTo>
                          <a:pt x="37306" y="13609"/>
                          <a:pt x="74613" y="-1472"/>
                          <a:pt x="228600" y="115"/>
                        </a:cubicBezTo>
                        <a:cubicBezTo>
                          <a:pt x="382587" y="1702"/>
                          <a:pt x="739775" y="3290"/>
                          <a:pt x="923925" y="38215"/>
                        </a:cubicBezTo>
                        <a:cubicBezTo>
                          <a:pt x="1108075" y="73140"/>
                          <a:pt x="1220788" y="141403"/>
                          <a:pt x="1333500" y="209665"/>
                        </a:cubicBezTo>
                        <a:cubicBezTo>
                          <a:pt x="1446212" y="277927"/>
                          <a:pt x="1523206" y="362858"/>
                          <a:pt x="1600200" y="447790"/>
                        </a:cubicBezTo>
                      </a:path>
                    </a:pathLst>
                  </a:custGeom>
                  <a:noFill/>
                  <a:ln w="15875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stealt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" name="Полилиния 12"/>
                  <p:cNvSpPr/>
                  <p:nvPr/>
                </p:nvSpPr>
                <p:spPr>
                  <a:xfrm>
                    <a:off x="2057400" y="4071469"/>
                    <a:ext cx="1152525" cy="310031"/>
                  </a:xfrm>
                  <a:custGeom>
                    <a:avLst/>
                    <a:gdLst>
                      <a:gd name="connsiteX0" fmla="*/ 0 w 1152525"/>
                      <a:gd name="connsiteY0" fmla="*/ 100481 h 310031"/>
                      <a:gd name="connsiteX1" fmla="*/ 190500 w 1152525"/>
                      <a:gd name="connsiteY1" fmla="*/ 24281 h 310031"/>
                      <a:gd name="connsiteX2" fmla="*/ 542925 w 1152525"/>
                      <a:gd name="connsiteY2" fmla="*/ 24281 h 310031"/>
                      <a:gd name="connsiteX3" fmla="*/ 1152525 w 1152525"/>
                      <a:gd name="connsiteY3" fmla="*/ 310031 h 310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52525" h="310031">
                        <a:moveTo>
                          <a:pt x="0" y="100481"/>
                        </a:moveTo>
                        <a:cubicBezTo>
                          <a:pt x="50006" y="68731"/>
                          <a:pt x="100013" y="36981"/>
                          <a:pt x="190500" y="24281"/>
                        </a:cubicBezTo>
                        <a:cubicBezTo>
                          <a:pt x="280987" y="11581"/>
                          <a:pt x="382588" y="-23344"/>
                          <a:pt x="542925" y="24281"/>
                        </a:cubicBezTo>
                        <a:cubicBezTo>
                          <a:pt x="703262" y="71906"/>
                          <a:pt x="927893" y="190968"/>
                          <a:pt x="1152525" y="310031"/>
                        </a:cubicBezTo>
                      </a:path>
                    </a:pathLst>
                  </a:custGeom>
                  <a:noFill/>
                  <a:ln w="15875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stealt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Полилиния 13"/>
                  <p:cNvSpPr/>
                  <p:nvPr/>
                </p:nvSpPr>
                <p:spPr>
                  <a:xfrm>
                    <a:off x="1876425" y="4110627"/>
                    <a:ext cx="1295400" cy="489948"/>
                  </a:xfrm>
                  <a:custGeom>
                    <a:avLst/>
                    <a:gdLst>
                      <a:gd name="connsiteX0" fmla="*/ 0 w 1295400"/>
                      <a:gd name="connsiteY0" fmla="*/ 204198 h 489948"/>
                      <a:gd name="connsiteX1" fmla="*/ 114300 w 1295400"/>
                      <a:gd name="connsiteY1" fmla="*/ 108948 h 489948"/>
                      <a:gd name="connsiteX2" fmla="*/ 285750 w 1295400"/>
                      <a:gd name="connsiteY2" fmla="*/ 23223 h 489948"/>
                      <a:gd name="connsiteX3" fmla="*/ 495300 w 1295400"/>
                      <a:gd name="connsiteY3" fmla="*/ 4173 h 489948"/>
                      <a:gd name="connsiteX4" fmla="*/ 781050 w 1295400"/>
                      <a:gd name="connsiteY4" fmla="*/ 89898 h 489948"/>
                      <a:gd name="connsiteX5" fmla="*/ 1076325 w 1295400"/>
                      <a:gd name="connsiteY5" fmla="*/ 280398 h 489948"/>
                      <a:gd name="connsiteX6" fmla="*/ 1295400 w 1295400"/>
                      <a:gd name="connsiteY6" fmla="*/ 489948 h 489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5400" h="489948">
                        <a:moveTo>
                          <a:pt x="0" y="204198"/>
                        </a:moveTo>
                        <a:cubicBezTo>
                          <a:pt x="33337" y="171654"/>
                          <a:pt x="66675" y="139110"/>
                          <a:pt x="114300" y="108948"/>
                        </a:cubicBezTo>
                        <a:cubicBezTo>
                          <a:pt x="161925" y="78786"/>
                          <a:pt x="222250" y="40685"/>
                          <a:pt x="285750" y="23223"/>
                        </a:cubicBezTo>
                        <a:cubicBezTo>
                          <a:pt x="349250" y="5761"/>
                          <a:pt x="412750" y="-6939"/>
                          <a:pt x="495300" y="4173"/>
                        </a:cubicBezTo>
                        <a:cubicBezTo>
                          <a:pt x="577850" y="15285"/>
                          <a:pt x="684213" y="43860"/>
                          <a:pt x="781050" y="89898"/>
                        </a:cubicBezTo>
                        <a:cubicBezTo>
                          <a:pt x="877888" y="135935"/>
                          <a:pt x="990600" y="213723"/>
                          <a:pt x="1076325" y="280398"/>
                        </a:cubicBezTo>
                        <a:cubicBezTo>
                          <a:pt x="1162050" y="347073"/>
                          <a:pt x="1228725" y="418510"/>
                          <a:pt x="1295400" y="489948"/>
                        </a:cubicBezTo>
                      </a:path>
                    </a:pathLst>
                  </a:custGeom>
                  <a:noFill/>
                  <a:ln w="15875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stealt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олилиния 14"/>
                  <p:cNvSpPr/>
                  <p:nvPr/>
                </p:nvSpPr>
                <p:spPr>
                  <a:xfrm>
                    <a:off x="1847850" y="4219013"/>
                    <a:ext cx="1066800" cy="419662"/>
                  </a:xfrm>
                  <a:custGeom>
                    <a:avLst/>
                    <a:gdLst>
                      <a:gd name="connsiteX0" fmla="*/ 0 w 1066800"/>
                      <a:gd name="connsiteY0" fmla="*/ 152962 h 419662"/>
                      <a:gd name="connsiteX1" fmla="*/ 66675 w 1066800"/>
                      <a:gd name="connsiteY1" fmla="*/ 67237 h 419662"/>
                      <a:gd name="connsiteX2" fmla="*/ 247650 w 1066800"/>
                      <a:gd name="connsiteY2" fmla="*/ 562 h 419662"/>
                      <a:gd name="connsiteX3" fmla="*/ 571500 w 1066800"/>
                      <a:gd name="connsiteY3" fmla="*/ 48187 h 419662"/>
                      <a:gd name="connsiteX4" fmla="*/ 885825 w 1066800"/>
                      <a:gd name="connsiteY4" fmla="*/ 248212 h 419662"/>
                      <a:gd name="connsiteX5" fmla="*/ 1066800 w 1066800"/>
                      <a:gd name="connsiteY5" fmla="*/ 419662 h 419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6800" h="419662">
                        <a:moveTo>
                          <a:pt x="0" y="152962"/>
                        </a:moveTo>
                        <a:cubicBezTo>
                          <a:pt x="12700" y="122799"/>
                          <a:pt x="25400" y="92637"/>
                          <a:pt x="66675" y="67237"/>
                        </a:cubicBezTo>
                        <a:cubicBezTo>
                          <a:pt x="107950" y="41837"/>
                          <a:pt x="163513" y="3737"/>
                          <a:pt x="247650" y="562"/>
                        </a:cubicBezTo>
                        <a:cubicBezTo>
                          <a:pt x="331787" y="-2613"/>
                          <a:pt x="465138" y="6912"/>
                          <a:pt x="571500" y="48187"/>
                        </a:cubicBezTo>
                        <a:cubicBezTo>
                          <a:pt x="677862" y="89462"/>
                          <a:pt x="803275" y="186300"/>
                          <a:pt x="885825" y="248212"/>
                        </a:cubicBezTo>
                        <a:cubicBezTo>
                          <a:pt x="968375" y="310124"/>
                          <a:pt x="1017587" y="364893"/>
                          <a:pt x="1066800" y="419662"/>
                        </a:cubicBezTo>
                      </a:path>
                    </a:pathLst>
                  </a:custGeom>
                  <a:noFill/>
                  <a:ln w="15875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stealt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8" name="Полилиния 7"/>
              <p:cNvSpPr/>
              <p:nvPr/>
            </p:nvSpPr>
            <p:spPr>
              <a:xfrm>
                <a:off x="2257425" y="5029200"/>
                <a:ext cx="485775" cy="276225"/>
              </a:xfrm>
              <a:custGeom>
                <a:avLst/>
                <a:gdLst>
                  <a:gd name="connsiteX0" fmla="*/ 0 w 485775"/>
                  <a:gd name="connsiteY0" fmla="*/ 276225 h 276225"/>
                  <a:gd name="connsiteX1" fmla="*/ 314325 w 485775"/>
                  <a:gd name="connsiteY1" fmla="*/ 161925 h 276225"/>
                  <a:gd name="connsiteX2" fmla="*/ 485775 w 485775"/>
                  <a:gd name="connsiteY2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276225">
                    <a:moveTo>
                      <a:pt x="0" y="276225"/>
                    </a:moveTo>
                    <a:cubicBezTo>
                      <a:pt x="116681" y="242093"/>
                      <a:pt x="233363" y="207962"/>
                      <a:pt x="314325" y="161925"/>
                    </a:cubicBezTo>
                    <a:cubicBezTo>
                      <a:pt x="395287" y="115888"/>
                      <a:pt x="440531" y="57944"/>
                      <a:pt x="485775" y="0"/>
                    </a:cubicBezTo>
                  </a:path>
                </a:pathLst>
              </a:custGeom>
              <a:noFill/>
              <a:ln w="15875">
                <a:solidFill>
                  <a:schemeClr val="accent2">
                    <a:lumMod val="75000"/>
                  </a:schemeClr>
                </a:solidFill>
                <a:prstDash val="sysDot"/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олилиния 5"/>
            <p:cNvSpPr/>
            <p:nvPr/>
          </p:nvSpPr>
          <p:spPr>
            <a:xfrm>
              <a:off x="2419350" y="5029200"/>
              <a:ext cx="1057275" cy="590550"/>
            </a:xfrm>
            <a:custGeom>
              <a:avLst/>
              <a:gdLst>
                <a:gd name="connsiteX0" fmla="*/ 0 w 1057275"/>
                <a:gd name="connsiteY0" fmla="*/ 590550 h 590550"/>
                <a:gd name="connsiteX1" fmla="*/ 371475 w 1057275"/>
                <a:gd name="connsiteY1" fmla="*/ 571500 h 590550"/>
                <a:gd name="connsiteX2" fmla="*/ 685800 w 1057275"/>
                <a:gd name="connsiteY2" fmla="*/ 485775 h 590550"/>
                <a:gd name="connsiteX3" fmla="*/ 933450 w 1057275"/>
                <a:gd name="connsiteY3" fmla="*/ 314325 h 590550"/>
                <a:gd name="connsiteX4" fmla="*/ 1057275 w 1057275"/>
                <a:gd name="connsiteY4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275" h="590550">
                  <a:moveTo>
                    <a:pt x="0" y="590550"/>
                  </a:moveTo>
                  <a:cubicBezTo>
                    <a:pt x="128587" y="589756"/>
                    <a:pt x="257175" y="588962"/>
                    <a:pt x="371475" y="571500"/>
                  </a:cubicBezTo>
                  <a:cubicBezTo>
                    <a:pt x="485775" y="554038"/>
                    <a:pt x="592138" y="528637"/>
                    <a:pt x="685800" y="485775"/>
                  </a:cubicBezTo>
                  <a:cubicBezTo>
                    <a:pt x="779462" y="442913"/>
                    <a:pt x="871538" y="395287"/>
                    <a:pt x="933450" y="314325"/>
                  </a:cubicBezTo>
                  <a:cubicBezTo>
                    <a:pt x="995362" y="233363"/>
                    <a:pt x="1026318" y="116681"/>
                    <a:pt x="1057275" y="0"/>
                  </a:cubicBezTo>
                </a:path>
              </a:pathLst>
            </a:custGeom>
            <a:noFill/>
            <a:ln w="15875">
              <a:solidFill>
                <a:schemeClr val="accent2">
                  <a:lumMod val="75000"/>
                </a:schemeClr>
              </a:solidFill>
              <a:prstDash val="sysDot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1565118"/>
              </p:ext>
            </p:extLst>
          </p:nvPr>
        </p:nvGraphicFramePr>
        <p:xfrm>
          <a:off x="5253620" y="1556792"/>
          <a:ext cx="3672408" cy="5115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6"/>
                <a:gridCol w="1008112"/>
              </a:tblGrid>
              <a:tr h="2980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Основные</a:t>
                      </a:r>
                      <a:r>
                        <a:rPr lang="ru-RU" sz="1400" b="1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итоги проведения ярмарок</a:t>
                      </a:r>
                      <a:endParaRPr lang="ru-RU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70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Количество городов, участвующих</a:t>
                      </a:r>
                      <a:r>
                        <a:rPr lang="ru-RU" sz="1200" baseline="0" dirty="0" smtClean="0">
                          <a:effectLst/>
                        </a:rPr>
                        <a:t> в ярмарке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7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Количество городов, в которых % реализованной</a:t>
                      </a:r>
                      <a:r>
                        <a:rPr lang="ru-RU" sz="1200" baseline="0" dirty="0" smtClean="0">
                          <a:effectLst/>
                        </a:rPr>
                        <a:t> продукции  </a:t>
                      </a:r>
                      <a:r>
                        <a:rPr lang="en-US" sz="1200" baseline="0" dirty="0" smtClean="0">
                          <a:effectLst/>
                        </a:rPr>
                        <a:t>&gt;</a:t>
                      </a:r>
                      <a:r>
                        <a:rPr lang="ru-RU" sz="1200" baseline="0" dirty="0" smtClean="0">
                          <a:effectLst/>
                        </a:rPr>
                        <a:t> 90 (на карте выделены красным)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4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Количество предприятий , участвующих  в ярмарке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ru-RU" sz="1200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42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03688">
                <a:tc>
                  <a:txBody>
                    <a:bodyPr/>
                    <a:lstStyle/>
                    <a:p>
                      <a:r>
                        <a:rPr lang="ru-RU" sz="1200" i="1" u="sng" dirty="0" smtClean="0">
                          <a:effectLst/>
                        </a:rPr>
                        <a:t>в том числе</a:t>
                      </a:r>
                      <a:r>
                        <a:rPr lang="ru-RU" sz="1200" i="1" u="sng" baseline="0" dirty="0" smtClean="0">
                          <a:effectLst/>
                        </a:rPr>
                        <a:t> предприятия</a:t>
                      </a:r>
                      <a:r>
                        <a:rPr lang="ru-RU" sz="1200" i="1" baseline="0" dirty="0" smtClean="0">
                          <a:effectLst/>
                        </a:rPr>
                        <a:t>:</a:t>
                      </a:r>
                    </a:p>
                    <a:p>
                      <a:endParaRPr lang="ru-RU" sz="1200" i="1" dirty="0" smtClean="0">
                        <a:effectLst/>
                      </a:endParaRPr>
                    </a:p>
                    <a:p>
                      <a:pPr marL="180975" indent="-180975">
                        <a:buFont typeface="Wingdings" panose="05000000000000000000" pitchFamily="2" charset="2"/>
                        <a:buChar char="§"/>
                      </a:pPr>
                      <a:r>
                        <a:rPr lang="ru-RU" sz="1200" i="1" dirty="0" smtClean="0">
                          <a:effectLst/>
                        </a:rPr>
                        <a:t>молочного</a:t>
                      </a:r>
                      <a:r>
                        <a:rPr lang="ru-RU" sz="1200" i="1" baseline="0" dirty="0" smtClean="0">
                          <a:effectLst/>
                        </a:rPr>
                        <a:t> направления</a:t>
                      </a:r>
                      <a:endParaRPr lang="ru-RU" sz="1200" i="1" dirty="0" smtClean="0">
                        <a:effectLst/>
                      </a:endParaRPr>
                    </a:p>
                    <a:p>
                      <a:pPr marL="180975" indent="-180975">
                        <a:buFont typeface="Wingdings" panose="05000000000000000000" pitchFamily="2" charset="2"/>
                        <a:buChar char="§"/>
                      </a:pPr>
                      <a:r>
                        <a:rPr lang="ru-RU" sz="1200" i="1" dirty="0" smtClean="0">
                          <a:effectLst/>
                        </a:rPr>
                        <a:t>мясного</a:t>
                      </a:r>
                      <a:r>
                        <a:rPr lang="ru-RU" sz="1200" i="1" baseline="0" dirty="0" smtClean="0">
                          <a:effectLst/>
                        </a:rPr>
                        <a:t> направления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§"/>
                      </a:pPr>
                      <a:r>
                        <a:rPr lang="ru-RU" sz="1200" i="1" dirty="0" smtClean="0">
                          <a:effectLst/>
                        </a:rPr>
                        <a:t>овощного 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§"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</a:rPr>
                        <a:t>рыбного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§"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</a:rPr>
                        <a:t>птицеводческого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baseline="0" dirty="0" smtClean="0"/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dk1"/>
                        </a:solidFill>
                      </a:endParaRPr>
                    </a:p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dk1"/>
                          </a:solidFill>
                        </a:rPr>
                        <a:t>16</a:t>
                      </a:r>
                    </a:p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dk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555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Количество реализованной продукции</a:t>
                      </a:r>
                    </a:p>
                    <a:p>
                      <a:endParaRPr lang="ru-RU" sz="1200" dirty="0" smtClean="0">
                        <a:effectLst/>
                      </a:endParaRPr>
                    </a:p>
                    <a:p>
                      <a:r>
                        <a:rPr lang="ru-RU" sz="1200" dirty="0" smtClean="0">
                          <a:effectLst/>
                        </a:rPr>
                        <a:t>Денежный оборот от реализации</a:t>
                      </a:r>
                    </a:p>
                    <a:p>
                      <a:endParaRPr lang="ru-RU" sz="1200" i="1" dirty="0" smtClean="0">
                        <a:effectLst/>
                      </a:endParaRPr>
                    </a:p>
                    <a:p>
                      <a:endParaRPr lang="ru-RU" sz="1200" i="1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/>
                        <a:t>623</a:t>
                      </a:r>
                      <a:r>
                        <a:rPr lang="ru-RU" sz="1400" b="1" u="sng" baseline="0" dirty="0" smtClean="0"/>
                        <a:t> тонны</a:t>
                      </a:r>
                      <a:endParaRPr lang="ru-RU" sz="1400" b="1" u="sng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500" b="1" u="sng" dirty="0" smtClean="0"/>
                        <a:t>32</a:t>
                      </a:r>
                      <a:r>
                        <a:rPr lang="ru-RU" sz="1400" b="1" u="sng" dirty="0" smtClean="0"/>
                        <a:t> </a:t>
                      </a:r>
                      <a:r>
                        <a:rPr lang="ru-RU" sz="1300" b="1" u="sng" dirty="0" smtClean="0"/>
                        <a:t>млн</a:t>
                      </a:r>
                      <a:r>
                        <a:rPr lang="ru-RU" sz="1300" b="1" dirty="0" smtClean="0"/>
                        <a:t>. руб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endParaRPr lang="ru-RU" sz="14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70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углом 13"/>
          <p:cNvSpPr/>
          <p:nvPr/>
        </p:nvSpPr>
        <p:spPr>
          <a:xfrm>
            <a:off x="5536221" y="2871429"/>
            <a:ext cx="1296144" cy="720080"/>
          </a:xfrm>
          <a:prstGeom prst="bentArrow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23528" y="1731523"/>
            <a:ext cx="8568951" cy="3800408"/>
            <a:chOff x="267570" y="2250114"/>
            <a:chExt cx="8568951" cy="3800408"/>
          </a:xfrm>
        </p:grpSpPr>
        <p:sp>
          <p:nvSpPr>
            <p:cNvPr id="4" name="Блок-схема: альтернативный процесс 3"/>
            <p:cNvSpPr/>
            <p:nvPr/>
          </p:nvSpPr>
          <p:spPr>
            <a:xfrm>
              <a:off x="2915816" y="3439109"/>
              <a:ext cx="3168352" cy="1368152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Общие итоги:</a:t>
              </a:r>
              <a:endPara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1400" dirty="0" smtClean="0"/>
                <a:t>Количество реализованной продукции – </a:t>
              </a:r>
              <a:r>
                <a:rPr lang="ru-RU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623 тонны</a:t>
              </a:r>
              <a:r>
                <a:rPr lang="ru-RU" sz="1400" dirty="0" smtClean="0"/>
                <a:t>;</a:t>
              </a:r>
            </a:p>
            <a:p>
              <a:r>
                <a:rPr lang="ru-RU" sz="1400" dirty="0" smtClean="0"/>
                <a:t>Сумма  реализации – </a:t>
              </a:r>
              <a:r>
                <a:rPr lang="ru-RU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 млн. руб</a:t>
              </a:r>
              <a:r>
                <a:rPr lang="ru-RU" dirty="0" smtClean="0"/>
                <a:t>.</a:t>
              </a:r>
            </a:p>
          </p:txBody>
        </p:sp>
        <p:sp>
          <p:nvSpPr>
            <p:cNvPr id="11" name="Стрелка углом 10"/>
            <p:cNvSpPr/>
            <p:nvPr/>
          </p:nvSpPr>
          <p:spPr>
            <a:xfrm>
              <a:off x="5383821" y="2719029"/>
              <a:ext cx="1296144" cy="7200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Стрелка углом 11"/>
            <p:cNvSpPr/>
            <p:nvPr/>
          </p:nvSpPr>
          <p:spPr>
            <a:xfrm rot="10800000">
              <a:off x="2288459" y="4807261"/>
              <a:ext cx="1296144" cy="7200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Стрелка углом 14"/>
            <p:cNvSpPr/>
            <p:nvPr/>
          </p:nvSpPr>
          <p:spPr>
            <a:xfrm flipV="1">
              <a:off x="5439779" y="4807261"/>
              <a:ext cx="1240186" cy="72403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Стрелка углом 15"/>
            <p:cNvSpPr/>
            <p:nvPr/>
          </p:nvSpPr>
          <p:spPr>
            <a:xfrm rot="10800000" flipV="1">
              <a:off x="2344417" y="2705449"/>
              <a:ext cx="1240186" cy="72403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Блок-схема: альтернативный процесс 16"/>
            <p:cNvSpPr/>
            <p:nvPr/>
          </p:nvSpPr>
          <p:spPr>
            <a:xfrm>
              <a:off x="267570" y="2250114"/>
              <a:ext cx="2076846" cy="1409445"/>
            </a:xfrm>
            <a:prstGeom prst="flowChartAlternate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Мясная отрасль</a:t>
              </a:r>
              <a:r>
                <a:rPr lang="ru-RU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ctr"/>
              <a:r>
                <a:rPr lang="ru-RU" sz="1400" dirty="0" smtClean="0"/>
                <a:t>Реализовано</a:t>
              </a:r>
              <a:r>
                <a:rPr lang="ru-RU" sz="1600" dirty="0"/>
                <a:t>-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80,4 </a:t>
              </a:r>
              <a:r>
                <a:rPr lang="ru-RU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тн</a:t>
              </a:r>
              <a:endPara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400" dirty="0" smtClean="0"/>
                <a:t>Сумма</a:t>
              </a:r>
              <a:r>
                <a:rPr lang="ru-RU" sz="1600" dirty="0" smtClean="0"/>
                <a:t> –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14 896,8 тыс. руб.</a:t>
              </a:r>
            </a:p>
            <a:p>
              <a:pPr algn="ctr"/>
              <a:endParaRPr lang="ru-RU" sz="1600" dirty="0"/>
            </a:p>
          </p:txBody>
        </p:sp>
        <p:sp>
          <p:nvSpPr>
            <p:cNvPr id="18" name="Блок-схема: альтернативный процесс 17"/>
            <p:cNvSpPr/>
            <p:nvPr/>
          </p:nvSpPr>
          <p:spPr>
            <a:xfrm>
              <a:off x="6679965" y="2310035"/>
              <a:ext cx="2156556" cy="1242629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Картофель и овощи:</a:t>
              </a:r>
            </a:p>
            <a:p>
              <a:pPr algn="ctr"/>
              <a:r>
                <a:rPr lang="ru-RU" sz="1400" dirty="0" smtClean="0"/>
                <a:t>Реализовано</a:t>
              </a:r>
              <a:r>
                <a:rPr lang="ru-RU" sz="1600" dirty="0" smtClean="0"/>
                <a:t>-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426 </a:t>
              </a:r>
              <a:r>
                <a:rPr lang="ru-RU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тн</a:t>
              </a:r>
              <a:endPara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400" dirty="0" smtClean="0"/>
                <a:t>Сумма</a:t>
              </a:r>
              <a:r>
                <a:rPr lang="ru-RU" sz="1600" dirty="0" smtClean="0"/>
                <a:t> –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5 400,2 тыс. руб.</a:t>
              </a:r>
            </a:p>
          </p:txBody>
        </p:sp>
        <p:sp>
          <p:nvSpPr>
            <p:cNvPr id="19" name="Блок-схема: альтернативный процесс 18"/>
            <p:cNvSpPr/>
            <p:nvPr/>
          </p:nvSpPr>
          <p:spPr>
            <a:xfrm>
              <a:off x="267570" y="4807893"/>
              <a:ext cx="2020888" cy="1242629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отрасль</a:t>
              </a:r>
              <a:r>
                <a:rPr lang="ru-RU" sz="1600" dirty="0" smtClean="0"/>
                <a:t>:</a:t>
              </a:r>
            </a:p>
            <a:p>
              <a:pPr algn="ctr"/>
              <a:r>
                <a:rPr lang="ru-RU" sz="1400" dirty="0" smtClean="0"/>
                <a:t>Реализовано</a:t>
              </a:r>
              <a:r>
                <a:rPr lang="ru-RU" sz="1600" dirty="0" smtClean="0"/>
                <a:t>-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9,6 </a:t>
              </a:r>
              <a:r>
                <a:rPr lang="ru-RU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тн</a:t>
              </a:r>
              <a:endPara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400" dirty="0" smtClean="0"/>
                <a:t>Сумма</a:t>
              </a:r>
              <a:r>
                <a:rPr lang="ru-RU" sz="1600" dirty="0" smtClean="0"/>
                <a:t> –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2 712,0 тыс. руб.</a:t>
              </a:r>
              <a:endParaRPr lang="ru-RU" dirty="0"/>
            </a:p>
          </p:txBody>
        </p:sp>
        <p:sp>
          <p:nvSpPr>
            <p:cNvPr id="20" name="Блок-схема: альтернативный процесс 19"/>
            <p:cNvSpPr/>
            <p:nvPr/>
          </p:nvSpPr>
          <p:spPr>
            <a:xfrm>
              <a:off x="6689820" y="4807261"/>
              <a:ext cx="2146701" cy="1242629"/>
            </a:xfrm>
            <a:prstGeom prst="flowChartAlternate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Птицеводческая отрасль </a:t>
              </a:r>
              <a:r>
                <a:rPr lang="ru-RU" sz="1600" b="1" u="sng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(яйцо):</a:t>
              </a:r>
              <a:endPara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400" dirty="0" smtClean="0"/>
                <a:t>Реализовано</a:t>
              </a:r>
              <a:r>
                <a:rPr lang="ru-RU" sz="1600" dirty="0" smtClean="0"/>
                <a:t>-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31,5 </a:t>
              </a:r>
              <a:r>
                <a:rPr lang="ru-RU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тн</a:t>
              </a:r>
              <a:endPara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400" dirty="0" smtClean="0"/>
                <a:t>Сумма</a:t>
              </a:r>
              <a:r>
                <a:rPr lang="ru-RU" sz="1600" dirty="0" smtClean="0"/>
                <a:t> –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2 079,0 тыс. руб.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347864" y="4289302"/>
            <a:ext cx="2376263" cy="2182527"/>
            <a:chOff x="3347864" y="4289302"/>
            <a:chExt cx="2376263" cy="2182527"/>
          </a:xfrm>
        </p:grpSpPr>
        <p:sp>
          <p:nvSpPr>
            <p:cNvPr id="22" name="Блок-схема: альтернативный процесс 21"/>
            <p:cNvSpPr/>
            <p:nvPr/>
          </p:nvSpPr>
          <p:spPr>
            <a:xfrm>
              <a:off x="3347864" y="5229200"/>
              <a:ext cx="2376263" cy="1242629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Молочная отрасль:</a:t>
              </a:r>
            </a:p>
            <a:p>
              <a:pPr algn="ctr"/>
              <a:r>
                <a:rPr lang="ru-RU" sz="1600" dirty="0" smtClean="0"/>
                <a:t> </a:t>
              </a:r>
              <a:r>
                <a:rPr lang="ru-RU" sz="1400" dirty="0" smtClean="0"/>
                <a:t>Реализовано</a:t>
              </a:r>
              <a:r>
                <a:rPr lang="ru-RU" sz="1600" dirty="0" smtClean="0"/>
                <a:t>-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62,1 </a:t>
              </a:r>
              <a:r>
                <a:rPr lang="ru-RU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тн</a:t>
              </a:r>
              <a:endPara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400" dirty="0" smtClean="0"/>
                <a:t>Сумма</a:t>
              </a:r>
              <a:r>
                <a:rPr lang="ru-RU" sz="1600" dirty="0" smtClean="0"/>
                <a:t> –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6 219,2 тыс. руб.</a:t>
              </a:r>
              <a:endParaRPr lang="ru-RU" dirty="0"/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4390993" y="4289302"/>
              <a:ext cx="360040" cy="9398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10800000">
            <a:off x="3347864" y="548681"/>
            <a:ext cx="2376264" cy="2382465"/>
            <a:chOff x="3412170" y="4289302"/>
            <a:chExt cx="2376264" cy="238246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" name="Блок-схема: альтернативный процесс 25"/>
            <p:cNvSpPr/>
            <p:nvPr/>
          </p:nvSpPr>
          <p:spPr>
            <a:xfrm rot="10800000">
              <a:off x="3412170" y="5229199"/>
              <a:ext cx="2376264" cy="1442568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ru-RU" sz="1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Масло растительное, хлебобулочные изделия:</a:t>
              </a:r>
            </a:p>
            <a:p>
              <a:pPr algn="ctr"/>
              <a:r>
                <a:rPr lang="ru-RU" sz="1400" dirty="0" smtClean="0"/>
                <a:t>Реализовано-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16,2 </a:t>
              </a:r>
              <a:r>
                <a:rPr lang="ru-RU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тн</a:t>
              </a:r>
              <a:endPara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400" dirty="0" smtClean="0"/>
                <a:t>Сумма –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815,6 тыс. руб</a:t>
              </a:r>
              <a:r>
                <a:rPr lang="ru-RU" sz="1400" dirty="0" smtClean="0"/>
                <a:t>.</a:t>
              </a:r>
            </a:p>
            <a:p>
              <a:pPr algn="ctr"/>
              <a:endParaRPr lang="ru-RU" sz="1400" dirty="0"/>
            </a:p>
          </p:txBody>
        </p:sp>
        <p:sp>
          <p:nvSpPr>
            <p:cNvPr id="27" name="Стрелка вниз 26"/>
            <p:cNvSpPr/>
            <p:nvPr/>
          </p:nvSpPr>
          <p:spPr>
            <a:xfrm>
              <a:off x="4390993" y="4289302"/>
              <a:ext cx="360040" cy="939897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433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2"/>
          <a:stretch/>
        </p:blipFill>
        <p:spPr>
          <a:xfrm>
            <a:off x="107504" y="1340768"/>
            <a:ext cx="5329238" cy="496887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0033107"/>
              </p:ext>
            </p:extLst>
          </p:nvPr>
        </p:nvGraphicFramePr>
        <p:xfrm>
          <a:off x="4572000" y="3429000"/>
          <a:ext cx="4464496" cy="32537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0360"/>
                <a:gridCol w="1224136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Предприятия – участники ярмарок</a:t>
                      </a:r>
                      <a:endParaRPr lang="ru-RU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7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Количество предприятий , участвующих в ярмарке</a:t>
                      </a:r>
                      <a:endParaRPr lang="ru-RU" sz="11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4827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В том числе</a:t>
                      </a:r>
                      <a:r>
                        <a:rPr lang="ru-RU" sz="1100" baseline="0" dirty="0" smtClean="0">
                          <a:effectLst/>
                        </a:rPr>
                        <a:t> наиболее активные участники: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ОАО «Тюменский бройлер»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ООО «</a:t>
                      </a:r>
                      <a:r>
                        <a:rPr lang="ru-RU" sz="1100" i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Заводоуковский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маслозавод»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ОАО «Золотые луга»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ЗАО «Птицефабрика </a:t>
                      </a:r>
                      <a:r>
                        <a:rPr lang="ru-RU" sz="1100" i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Пышминская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ООО «ПК Молоко»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ОАО «Птицефабрика </a:t>
                      </a:r>
                      <a:r>
                        <a:rPr lang="ru-RU" sz="1100" i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Боровская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ОАО «Тобольский </a:t>
                      </a:r>
                      <a:r>
                        <a:rPr lang="ru-RU" sz="1100" i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гормолзавод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ОАО «Мясокомбинат «</a:t>
                      </a:r>
                      <a:r>
                        <a:rPr lang="ru-RU" sz="1100" i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Ялуторовский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ООО «Согласие»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18 городов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городов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16 городов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12 городов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9 городов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9 городов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8 городов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8 городов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8 городов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395536" y="332657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районов задействованы в ярмарочных мероприятиях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9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влияющие на уровень продаж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Проведение дегустации;</a:t>
            </a:r>
          </a:p>
          <a:p>
            <a:pPr marL="457200" indent="-457200">
              <a:buAutoNum type="arabicParenR"/>
            </a:pPr>
            <a:r>
              <a:rPr lang="ru-RU" dirty="0" smtClean="0"/>
              <a:t>Информационный материал о предприятии;</a:t>
            </a:r>
          </a:p>
          <a:p>
            <a:pPr marL="457200" indent="-457200">
              <a:buAutoNum type="arabicParenR"/>
            </a:pPr>
            <a:r>
              <a:rPr lang="ru-RU" dirty="0" smtClean="0"/>
              <a:t>Оформление торгового места (плакаты, баннеры, стойки);</a:t>
            </a:r>
          </a:p>
          <a:p>
            <a:pPr marL="457200" indent="-457200">
              <a:buAutoNum type="arabicParenR"/>
            </a:pPr>
            <a:r>
              <a:rPr lang="ru-RU" dirty="0" smtClean="0"/>
              <a:t>Количество продавцов, умение презентовать продукт, </a:t>
            </a:r>
            <a:r>
              <a:rPr lang="ru-RU" smtClean="0"/>
              <a:t>позитивное настроение;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smtClean="0"/>
              <a:t>Количество выездов по городам ХМАО-Югры, ЯНАО.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82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выездных ярмарок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49383" y="1772816"/>
            <a:ext cx="7732381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rabicParenR"/>
            </a:pPr>
            <a:r>
              <a:rPr lang="ru-RU" sz="1600" dirty="0" smtClean="0"/>
              <a:t>Подписано </a:t>
            </a:r>
            <a:r>
              <a:rPr lang="ru-RU" sz="1600" dirty="0"/>
              <a:t>Соглашение о сотрудничестве между </a:t>
            </a:r>
            <a:r>
              <a:rPr lang="ru-RU" sz="1600" b="1" dirty="0"/>
              <a:t>ООО «Агрофирма </a:t>
            </a:r>
            <a:r>
              <a:rPr lang="ru-RU" sz="1600" b="1" dirty="0" err="1"/>
              <a:t>КРиММ</a:t>
            </a:r>
            <a:r>
              <a:rPr lang="ru-RU" sz="1600" b="1" dirty="0"/>
              <a:t>» </a:t>
            </a:r>
            <a:r>
              <a:rPr lang="ru-RU" sz="1600" dirty="0"/>
              <a:t>и ООО «Ямал» (г. Новый Уренгой) о поставке картофеля</a:t>
            </a:r>
            <a:r>
              <a:rPr lang="ru-RU" sz="1600" dirty="0" smtClean="0"/>
              <a:t>;</a:t>
            </a:r>
          </a:p>
          <a:p>
            <a:pPr marL="457200" indent="-457200">
              <a:buFont typeface="Symbol" pitchFamily="18" charset="2"/>
              <a:buAutoNum type="arabicParenR"/>
            </a:pPr>
            <a:r>
              <a:rPr lang="ru-RU" sz="1600" dirty="0"/>
              <a:t>Предприятием </a:t>
            </a:r>
            <a:r>
              <a:rPr lang="ru-RU" sz="1600" b="1" dirty="0"/>
              <a:t>ОАО «Тобольский гормолзавод» </a:t>
            </a:r>
            <a:r>
              <a:rPr lang="ru-RU" sz="1600" dirty="0"/>
              <a:t>заключены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1600" dirty="0" smtClean="0"/>
              <a:t> договоров </a:t>
            </a:r>
            <a:r>
              <a:rPr lang="ru-RU" sz="1600" dirty="0"/>
              <a:t>на поставку молочной </a:t>
            </a:r>
            <a:r>
              <a:rPr lang="ru-RU" sz="1600" dirty="0" smtClean="0"/>
              <a:t>продукции (1 - ХМАО-Югры, 4-ЯНАО);</a:t>
            </a:r>
          </a:p>
          <a:p>
            <a:pPr marL="457200" indent="-457200">
              <a:buFont typeface="Symbol" pitchFamily="18" charset="2"/>
              <a:buAutoNum type="arabicParenR"/>
            </a:pPr>
            <a:r>
              <a:rPr lang="ru-RU" sz="1600" b="1" dirty="0"/>
              <a:t> ОАО «Мясокомбинат «Ялуторовский» </a:t>
            </a:r>
            <a:r>
              <a:rPr lang="ru-RU" sz="1600" dirty="0"/>
              <a:t>заключил договоры на поставку продукции в г. Ноябрьск и Новый </a:t>
            </a:r>
            <a:r>
              <a:rPr lang="ru-RU" sz="1600" dirty="0" smtClean="0"/>
              <a:t>Уренгой;</a:t>
            </a:r>
          </a:p>
          <a:p>
            <a:pPr marL="457200" indent="-457200">
              <a:buFont typeface="Symbol" pitchFamily="18" charset="2"/>
              <a:buAutoNum type="arabicParenR"/>
            </a:pPr>
            <a:r>
              <a:rPr lang="ru-RU" sz="1600" b="1" dirty="0"/>
              <a:t>ОАО «Тюменский деликатес» </a:t>
            </a:r>
            <a:r>
              <a:rPr lang="ru-RU" sz="1600" dirty="0"/>
              <a:t>в г. Ноябрьске реализует продукцию через официального представителя, а в июне </a:t>
            </a:r>
            <a:r>
              <a:rPr lang="ru-RU" sz="1600" dirty="0" err="1"/>
              <a:t>т.г</a:t>
            </a:r>
            <a:r>
              <a:rPr lang="ru-RU" sz="1600" dirty="0"/>
              <a:t>. предприятием был открыт отдел фирменной торговли на рынке «Северный». </a:t>
            </a:r>
          </a:p>
          <a:p>
            <a:pPr marL="457200" indent="-457200">
              <a:buFont typeface="Symbol" pitchFamily="18" charset="2"/>
              <a:buAutoNum type="arabicParenR"/>
            </a:pPr>
            <a:r>
              <a:rPr lang="ru-RU" sz="1600" b="1" dirty="0"/>
              <a:t>ОАО «Тюменский бройлер» </a:t>
            </a:r>
            <a:r>
              <a:rPr lang="ru-RU" sz="1600" dirty="0"/>
              <a:t>намерено построить в </a:t>
            </a:r>
            <a:r>
              <a:rPr lang="ru-RU" sz="1600" dirty="0" smtClean="0"/>
              <a:t>Ноябрьске фирменный магазин (совместно с ОАО «</a:t>
            </a:r>
            <a:r>
              <a:rPr lang="ru-RU" sz="1600" dirty="0" err="1" smtClean="0"/>
              <a:t>Пурагроук</a:t>
            </a:r>
            <a:r>
              <a:rPr lang="ru-RU" sz="1600" dirty="0" smtClean="0"/>
              <a:t>». На стадии согласования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1600" dirty="0" smtClean="0"/>
              <a:t>договора  (по направлениям </a:t>
            </a:r>
            <a:r>
              <a:rPr lang="ru-RU" sz="1600" dirty="0" err="1" smtClean="0"/>
              <a:t>г.Белоярский</a:t>
            </a:r>
            <a:r>
              <a:rPr lang="ru-RU" sz="1600" dirty="0" smtClean="0"/>
              <a:t>, </a:t>
            </a:r>
            <a:r>
              <a:rPr lang="ru-RU" sz="1600" dirty="0" err="1" smtClean="0"/>
              <a:t>г.Советский</a:t>
            </a:r>
            <a:r>
              <a:rPr lang="ru-RU" sz="1600" dirty="0"/>
              <a:t>),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dirty="0"/>
              <a:t> договора </a:t>
            </a:r>
            <a:r>
              <a:rPr lang="ru-RU" sz="1600" dirty="0" smtClean="0"/>
              <a:t>– г. Новый Уренгой.</a:t>
            </a:r>
          </a:p>
          <a:p>
            <a:pPr marL="457200" indent="-457200">
              <a:buFont typeface="Symbol" pitchFamily="18" charset="2"/>
              <a:buAutoNum type="arabicParenR"/>
            </a:pPr>
            <a:r>
              <a:rPr lang="ru-RU" sz="1600" b="1" dirty="0" smtClean="0"/>
              <a:t>ОАО </a:t>
            </a:r>
            <a:r>
              <a:rPr lang="ru-RU" sz="1600" b="1" dirty="0"/>
              <a:t>«Птицефабрика </a:t>
            </a:r>
            <a:r>
              <a:rPr lang="ru-RU" sz="1600" b="1" dirty="0" err="1"/>
              <a:t>Боровская</a:t>
            </a:r>
            <a:r>
              <a:rPr lang="ru-RU" sz="1600" b="1" dirty="0"/>
              <a:t>» </a:t>
            </a:r>
            <a:r>
              <a:rPr lang="ru-RU" sz="1600" dirty="0" smtClean="0"/>
              <a:t>заключили договор с крупной торговой сетью г. Новый </a:t>
            </a:r>
            <a:r>
              <a:rPr lang="ru-RU" sz="1600" dirty="0" err="1" smtClean="0"/>
              <a:t>Урегой</a:t>
            </a:r>
            <a:r>
              <a:rPr lang="ru-RU" sz="1600" dirty="0" smtClean="0"/>
              <a:t>;</a:t>
            </a:r>
          </a:p>
          <a:p>
            <a:pPr marL="457200" indent="-457200">
              <a:buFont typeface="Symbol" pitchFamily="18" charset="2"/>
              <a:buAutoNum type="arabicParenR"/>
            </a:pPr>
            <a:r>
              <a:rPr lang="ru-RU" sz="1600" b="1" dirty="0" smtClean="0"/>
              <a:t>ЗАО «Ясень» </a:t>
            </a:r>
            <a:r>
              <a:rPr lang="ru-RU" sz="1600" dirty="0" smtClean="0"/>
              <a:t>заключили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dirty="0" smtClean="0"/>
              <a:t> договора с ЯНАО;</a:t>
            </a:r>
          </a:p>
          <a:p>
            <a:pPr marL="457200" indent="-457200">
              <a:buFont typeface="Symbol" pitchFamily="18" charset="2"/>
              <a:buAutoNum type="arabicParenR"/>
            </a:pPr>
            <a:r>
              <a:rPr lang="ru-RU" sz="1600" b="1" dirty="0" smtClean="0"/>
              <a:t>АППК «</a:t>
            </a:r>
            <a:r>
              <a:rPr lang="ru-RU" sz="1600" b="1" dirty="0" err="1" smtClean="0"/>
              <a:t>Рощинский</a:t>
            </a:r>
            <a:r>
              <a:rPr lang="ru-RU" sz="1600" b="1" dirty="0" smtClean="0"/>
              <a:t>»</a:t>
            </a:r>
            <a:r>
              <a:rPr lang="ru-RU" sz="1600" dirty="0" smtClean="0"/>
              <a:t> ведется согласование соглашения с городами Сургут, Новый Уренгой, Ноябрьск;</a:t>
            </a:r>
            <a:endParaRPr lang="ru-RU" sz="1600" dirty="0"/>
          </a:p>
          <a:p>
            <a:pPr marL="457200" indent="-457200">
              <a:buFont typeface="Symbol" pitchFamily="18" charset="2"/>
              <a:buAutoNum type="arabicParenR"/>
            </a:pPr>
            <a:r>
              <a:rPr lang="ru-RU" sz="1600" b="1" dirty="0" smtClean="0"/>
              <a:t>ОАО </a:t>
            </a:r>
            <a:r>
              <a:rPr lang="ru-RU" sz="1600" b="1" dirty="0"/>
              <a:t>«</a:t>
            </a:r>
            <a:r>
              <a:rPr lang="ru-RU" sz="1600" b="1" dirty="0" err="1"/>
              <a:t>Сибрыбпром</a:t>
            </a:r>
            <a:r>
              <a:rPr lang="ru-RU" sz="1600" b="1" dirty="0"/>
              <a:t>» </a:t>
            </a:r>
            <a:r>
              <a:rPr lang="ru-RU" sz="1600" dirty="0"/>
              <a:t>согласовывает условия договора на поставку  продукции в торговую сеть г. Нижневартовска «СМП+», ОАО «Эра - 98» заключило договор с торговой сетью «Анкор» в г. Новом Уренгое, а также ведутся переговоры с предпринимателями г. Нижневартовска и Ноябрьска.</a:t>
            </a:r>
          </a:p>
          <a:p>
            <a:pPr marL="457200" indent="-457200">
              <a:buFont typeface="Symbol" pitchFamily="18" charset="2"/>
              <a:buAutoNum type="arabicParenR"/>
            </a:pPr>
            <a:endParaRPr lang="ru-RU" sz="1600" dirty="0"/>
          </a:p>
          <a:p>
            <a:pPr marL="457200" indent="-457200">
              <a:buFont typeface="Symbol" pitchFamily="18" charset="2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32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2585" y="185418"/>
            <a:ext cx="8075240" cy="7144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участия в ярмарках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4934" y="728700"/>
            <a:ext cx="3353573" cy="360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ХМАО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13093" y="820660"/>
            <a:ext cx="3560920" cy="40395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ЯНАО</a:t>
            </a:r>
          </a:p>
          <a:p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34329" y="1234956"/>
            <a:ext cx="8003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176880" y="3392996"/>
            <a:ext cx="294198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Мясная продукция, в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- Свинина;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мясо курицы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3176879" y="4159331"/>
            <a:ext cx="294198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-Картофель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-Овощи</a:t>
            </a:r>
          </a:p>
        </p:txBody>
      </p:sp>
      <p:sp>
        <p:nvSpPr>
          <p:cNvPr id="26" name="Овал 25"/>
          <p:cNvSpPr/>
          <p:nvPr/>
        </p:nvSpPr>
        <p:spPr>
          <a:xfrm>
            <a:off x="3176880" y="4929970"/>
            <a:ext cx="294198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Яйцо куриное (в расчете на 10 шт.)</a:t>
            </a:r>
          </a:p>
        </p:txBody>
      </p:sp>
      <p:sp>
        <p:nvSpPr>
          <p:cNvPr id="27" name="Овал 26"/>
          <p:cNvSpPr/>
          <p:nvPr/>
        </p:nvSpPr>
        <p:spPr>
          <a:xfrm>
            <a:off x="3205251" y="5815688"/>
            <a:ext cx="294198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 растительное (рапсовое)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85589" y="1213286"/>
            <a:ext cx="4320479" cy="1135594"/>
            <a:chOff x="112434" y="1224611"/>
            <a:chExt cx="4193977" cy="442393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112434" y="1224611"/>
              <a:ext cx="1965622" cy="442393"/>
              <a:chOff x="112434" y="1224611"/>
              <a:chExt cx="1965622" cy="442393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112434" y="1224611"/>
                <a:ext cx="1119102" cy="43204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tx1"/>
                    </a:solidFill>
                  </a:rPr>
                  <a:t>Отпускная цена предприятия, </a:t>
                </a:r>
                <a:r>
                  <a:rPr lang="ru-RU" sz="1100" dirty="0" err="1" smtClean="0">
                    <a:solidFill>
                      <a:schemeClr val="tx1"/>
                    </a:solidFill>
                  </a:rPr>
                  <a:t>руб</a:t>
                </a:r>
                <a:r>
                  <a:rPr lang="ru-RU" sz="1100" dirty="0" smtClean="0">
                    <a:solidFill>
                      <a:schemeClr val="tx1"/>
                    </a:solidFill>
                  </a:rPr>
                  <a:t>/кг</a:t>
                </a:r>
                <a:endParaRPr lang="ru-RU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1059830" y="1234956"/>
                <a:ext cx="1018226" cy="43204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tx1"/>
                    </a:solidFill>
                  </a:rPr>
                  <a:t>Цена реализации продукции на ярмарке, </a:t>
                </a:r>
                <a:r>
                  <a:rPr lang="ru-RU" sz="1100" dirty="0" err="1" smtClean="0">
                    <a:solidFill>
                      <a:schemeClr val="tx1"/>
                    </a:solidFill>
                  </a:rPr>
                  <a:t>руб</a:t>
                </a:r>
                <a:r>
                  <a:rPr lang="ru-RU" sz="1100" dirty="0" smtClean="0">
                    <a:solidFill>
                      <a:schemeClr val="tx1"/>
                    </a:solidFill>
                  </a:rPr>
                  <a:t>/кг</a:t>
                </a:r>
                <a:endParaRPr lang="ru-RU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1951097" y="1227422"/>
              <a:ext cx="2355314" cy="434409"/>
              <a:chOff x="67077" y="1222250"/>
              <a:chExt cx="2355314" cy="434409"/>
            </a:xfrm>
          </p:grpSpPr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67077" y="1224611"/>
                <a:ext cx="1328094" cy="43204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tx1"/>
                    </a:solidFill>
                  </a:rPr>
                  <a:t>Затраты предприятий на доставку и реализацию 1 кг продукции, </a:t>
                </a:r>
                <a:r>
                  <a:rPr lang="ru-RU" sz="1100" dirty="0" err="1" smtClean="0">
                    <a:solidFill>
                      <a:schemeClr val="tx1"/>
                    </a:solidFill>
                  </a:rPr>
                  <a:t>руб</a:t>
                </a:r>
                <a:r>
                  <a:rPr lang="ru-RU" sz="1100" dirty="0" smtClean="0">
                    <a:solidFill>
                      <a:schemeClr val="tx1"/>
                    </a:solidFill>
                  </a:rPr>
                  <a:t>/кг</a:t>
                </a:r>
                <a:endParaRPr lang="ru-RU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1145968" y="1222250"/>
                <a:ext cx="1276423" cy="43204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bg1"/>
                    </a:solidFill>
                  </a:rPr>
                  <a:t>Рентабельность реализации 1 кг продукции на ярмарках, %</a:t>
                </a:r>
              </a:p>
            </p:txBody>
          </p:sp>
        </p:grpSp>
      </p:grpSp>
      <p:grpSp>
        <p:nvGrpSpPr>
          <p:cNvPr id="74" name="Группа 73"/>
          <p:cNvGrpSpPr/>
          <p:nvPr/>
        </p:nvGrpSpPr>
        <p:grpSpPr>
          <a:xfrm>
            <a:off x="323528" y="2670293"/>
            <a:ext cx="2810498" cy="550660"/>
            <a:chOff x="58629" y="1229783"/>
            <a:chExt cx="3906920" cy="442393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58629" y="1234956"/>
              <a:ext cx="2022900" cy="432048"/>
              <a:chOff x="58629" y="1234956"/>
              <a:chExt cx="2022900" cy="432048"/>
            </a:xfrm>
          </p:grpSpPr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58629" y="1240128"/>
                <a:ext cx="1056417" cy="41653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40,61</a:t>
                </a:r>
                <a:r>
                  <a:rPr lang="ru-RU" sz="1500" b="1" baseline="30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endParaRPr lang="ru-RU" sz="1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40,0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2081529" y="1229783"/>
              <a:ext cx="1884020" cy="442393"/>
              <a:chOff x="197509" y="1224611"/>
              <a:chExt cx="1884020" cy="442393"/>
            </a:xfrm>
          </p:grpSpPr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197509" y="1224611"/>
                <a:ext cx="917538" cy="43204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21,6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-23,7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29" name="Группа 128"/>
          <p:cNvGrpSpPr/>
          <p:nvPr/>
        </p:nvGrpSpPr>
        <p:grpSpPr>
          <a:xfrm>
            <a:off x="4605019" y="1223705"/>
            <a:ext cx="4431474" cy="1125175"/>
            <a:chOff x="25562" y="1224611"/>
            <a:chExt cx="4163705" cy="442393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5562" y="1224611"/>
              <a:ext cx="2167928" cy="442393"/>
              <a:chOff x="25562" y="1224611"/>
              <a:chExt cx="2167928" cy="442393"/>
            </a:xfrm>
          </p:grpSpPr>
          <p:sp>
            <p:nvSpPr>
              <p:cNvPr id="134" name="Скругленный прямоугольник 133"/>
              <p:cNvSpPr/>
              <p:nvPr/>
            </p:nvSpPr>
            <p:spPr>
              <a:xfrm>
                <a:off x="25562" y="1224611"/>
                <a:ext cx="1205973" cy="43204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bg1"/>
                    </a:solidFill>
                  </a:rPr>
                  <a:t>Отпускная цена предприятия, </a:t>
                </a:r>
                <a:r>
                  <a:rPr lang="ru-RU" sz="1100" dirty="0" err="1" smtClean="0">
                    <a:solidFill>
                      <a:schemeClr val="bg1"/>
                    </a:solidFill>
                  </a:rPr>
                  <a:t>руб</a:t>
                </a:r>
                <a:r>
                  <a:rPr lang="ru-RU" sz="1100" dirty="0" smtClean="0">
                    <a:solidFill>
                      <a:schemeClr val="bg1"/>
                    </a:solidFill>
                  </a:rPr>
                  <a:t>/кг</a:t>
                </a:r>
                <a:endParaRPr lang="ru-RU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Скругленный прямоугольник 134"/>
              <p:cNvSpPr/>
              <p:nvPr/>
            </p:nvSpPr>
            <p:spPr>
              <a:xfrm>
                <a:off x="1077050" y="1234956"/>
                <a:ext cx="1116440" cy="43204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tx1"/>
                    </a:solidFill>
                  </a:rPr>
                  <a:t>Цена реализации продукции на ярмарке, </a:t>
                </a:r>
                <a:r>
                  <a:rPr lang="ru-RU" sz="1100" dirty="0" err="1" smtClean="0">
                    <a:solidFill>
                      <a:schemeClr val="tx1"/>
                    </a:solidFill>
                  </a:rPr>
                  <a:t>руб</a:t>
                </a:r>
                <a:r>
                  <a:rPr lang="ru-RU" sz="1100" dirty="0" smtClean="0">
                    <a:solidFill>
                      <a:schemeClr val="tx1"/>
                    </a:solidFill>
                  </a:rPr>
                  <a:t>/кг</a:t>
                </a:r>
                <a:endParaRPr lang="ru-RU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Группа 130"/>
            <p:cNvGrpSpPr/>
            <p:nvPr/>
          </p:nvGrpSpPr>
          <p:grpSpPr>
            <a:xfrm>
              <a:off x="2015045" y="1224913"/>
              <a:ext cx="2174222" cy="436918"/>
              <a:chOff x="131025" y="1219741"/>
              <a:chExt cx="2174222" cy="436918"/>
            </a:xfrm>
          </p:grpSpPr>
          <p:sp>
            <p:nvSpPr>
              <p:cNvPr id="132" name="Скругленный прямоугольник 131"/>
              <p:cNvSpPr/>
              <p:nvPr/>
            </p:nvSpPr>
            <p:spPr>
              <a:xfrm>
                <a:off x="131025" y="1224611"/>
                <a:ext cx="1159370" cy="4320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tx1"/>
                    </a:solidFill>
                  </a:rPr>
                  <a:t>Затраты предприятий на доставку и реализацию 1 кг продукции, </a:t>
                </a:r>
                <a:r>
                  <a:rPr lang="ru-RU" sz="1100" dirty="0" err="1" smtClean="0">
                    <a:solidFill>
                      <a:schemeClr val="tx1"/>
                    </a:solidFill>
                  </a:rPr>
                  <a:t>руб</a:t>
                </a:r>
                <a:r>
                  <a:rPr lang="ru-RU" sz="1100" dirty="0" smtClean="0">
                    <a:solidFill>
                      <a:schemeClr val="tx1"/>
                    </a:solidFill>
                  </a:rPr>
                  <a:t>/кг</a:t>
                </a:r>
                <a:endParaRPr lang="ru-RU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Скругленный прямоугольник 132"/>
              <p:cNvSpPr/>
              <p:nvPr/>
            </p:nvSpPr>
            <p:spPr>
              <a:xfrm>
                <a:off x="1094349" y="1219741"/>
                <a:ext cx="1210898" cy="43204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tx1"/>
                    </a:solidFill>
                  </a:rPr>
                  <a:t>Рентабельность реализации 1 кг продукции на ярмарках, %</a:t>
                </a:r>
              </a:p>
            </p:txBody>
          </p:sp>
        </p:grpSp>
      </p:grpSp>
      <p:sp>
        <p:nvSpPr>
          <p:cNvPr id="136" name="Овал 135"/>
          <p:cNvSpPr/>
          <p:nvPr/>
        </p:nvSpPr>
        <p:spPr>
          <a:xfrm>
            <a:off x="3176880" y="2634530"/>
            <a:ext cx="294198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Молочная продукция, в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ЦМП</a:t>
            </a:r>
          </a:p>
        </p:txBody>
      </p:sp>
      <p:grpSp>
        <p:nvGrpSpPr>
          <p:cNvPr id="137" name="Группа 136"/>
          <p:cNvGrpSpPr/>
          <p:nvPr/>
        </p:nvGrpSpPr>
        <p:grpSpPr>
          <a:xfrm>
            <a:off x="444142" y="4985115"/>
            <a:ext cx="2710593" cy="550660"/>
            <a:chOff x="197509" y="1229783"/>
            <a:chExt cx="3768040" cy="442393"/>
          </a:xfrm>
        </p:grpSpPr>
        <p:grpSp>
          <p:nvGrpSpPr>
            <p:cNvPr id="138" name="Группа 137"/>
            <p:cNvGrpSpPr/>
            <p:nvPr/>
          </p:nvGrpSpPr>
          <p:grpSpPr>
            <a:xfrm>
              <a:off x="197509" y="1234956"/>
              <a:ext cx="1884020" cy="432048"/>
              <a:chOff x="197509" y="1234956"/>
              <a:chExt cx="1884020" cy="432048"/>
            </a:xfrm>
          </p:grpSpPr>
          <p:sp>
            <p:nvSpPr>
              <p:cNvPr id="142" name="Скругленный прямоугольник 141"/>
              <p:cNvSpPr/>
              <p:nvPr/>
            </p:nvSpPr>
            <p:spPr>
              <a:xfrm>
                <a:off x="197509" y="1240128"/>
                <a:ext cx="917538" cy="41653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33,5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Скругленный прямоугольник 142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38,8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9" name="Группа 138"/>
            <p:cNvGrpSpPr/>
            <p:nvPr/>
          </p:nvGrpSpPr>
          <p:grpSpPr>
            <a:xfrm>
              <a:off x="2081529" y="1229783"/>
              <a:ext cx="1884020" cy="442393"/>
              <a:chOff x="197509" y="1224611"/>
              <a:chExt cx="1884020" cy="442393"/>
            </a:xfrm>
          </p:grpSpPr>
          <p:sp>
            <p:nvSpPr>
              <p:cNvPr id="140" name="Скругленный прямоугольник 139"/>
              <p:cNvSpPr/>
              <p:nvPr/>
            </p:nvSpPr>
            <p:spPr>
              <a:xfrm>
                <a:off x="197509" y="1224611"/>
                <a:ext cx="917538" cy="43204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18,6</a:t>
                </a:r>
              </a:p>
            </p:txBody>
          </p:sp>
          <p:sp>
            <p:nvSpPr>
              <p:cNvPr id="141" name="Скругленный прямоугольник 140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-18,6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44" name="Группа 143"/>
          <p:cNvGrpSpPr/>
          <p:nvPr/>
        </p:nvGrpSpPr>
        <p:grpSpPr>
          <a:xfrm>
            <a:off x="423434" y="5877272"/>
            <a:ext cx="2710593" cy="550660"/>
            <a:chOff x="197509" y="1229783"/>
            <a:chExt cx="3768040" cy="442393"/>
          </a:xfrm>
        </p:grpSpPr>
        <p:grpSp>
          <p:nvGrpSpPr>
            <p:cNvPr id="145" name="Группа 144"/>
            <p:cNvGrpSpPr/>
            <p:nvPr/>
          </p:nvGrpSpPr>
          <p:grpSpPr>
            <a:xfrm>
              <a:off x="197509" y="1234956"/>
              <a:ext cx="1884020" cy="432048"/>
              <a:chOff x="197509" y="1234956"/>
              <a:chExt cx="1884020" cy="432048"/>
            </a:xfrm>
          </p:grpSpPr>
          <p:sp>
            <p:nvSpPr>
              <p:cNvPr id="149" name="Скругленный прямоугольник 148"/>
              <p:cNvSpPr/>
              <p:nvPr/>
            </p:nvSpPr>
            <p:spPr>
              <a:xfrm>
                <a:off x="197509" y="1240128"/>
                <a:ext cx="917538" cy="41653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45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Скругленный прямоугольник 149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6" name="Группа 145"/>
            <p:cNvGrpSpPr/>
            <p:nvPr/>
          </p:nvGrpSpPr>
          <p:grpSpPr>
            <a:xfrm>
              <a:off x="2081529" y="1229783"/>
              <a:ext cx="1884020" cy="442393"/>
              <a:chOff x="197509" y="1224611"/>
              <a:chExt cx="1884020" cy="442393"/>
            </a:xfrm>
          </p:grpSpPr>
          <p:sp>
            <p:nvSpPr>
              <p:cNvPr id="147" name="Скругленный прямоугольник 146"/>
              <p:cNvSpPr/>
              <p:nvPr/>
            </p:nvSpPr>
            <p:spPr>
              <a:xfrm>
                <a:off x="197509" y="1224611"/>
                <a:ext cx="917538" cy="43204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31</a:t>
                </a:r>
              </a:p>
            </p:txBody>
          </p:sp>
          <p:sp>
            <p:nvSpPr>
              <p:cNvPr id="148" name="Скругленный прямоугольник 147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-28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51" name="Группа 150"/>
          <p:cNvGrpSpPr/>
          <p:nvPr/>
        </p:nvGrpSpPr>
        <p:grpSpPr>
          <a:xfrm>
            <a:off x="447095" y="3441702"/>
            <a:ext cx="2710593" cy="550660"/>
            <a:chOff x="197509" y="1229783"/>
            <a:chExt cx="3768040" cy="442393"/>
          </a:xfrm>
        </p:grpSpPr>
        <p:grpSp>
          <p:nvGrpSpPr>
            <p:cNvPr id="152" name="Группа 151"/>
            <p:cNvGrpSpPr/>
            <p:nvPr/>
          </p:nvGrpSpPr>
          <p:grpSpPr>
            <a:xfrm>
              <a:off x="197509" y="1234956"/>
              <a:ext cx="1884020" cy="432048"/>
              <a:chOff x="197509" y="1234956"/>
              <a:chExt cx="1884020" cy="432048"/>
            </a:xfrm>
          </p:grpSpPr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197509" y="1240128"/>
                <a:ext cx="917538" cy="41653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225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133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Скругленный прямоугольник 156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225,1146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3" name="Группа 152"/>
            <p:cNvGrpSpPr/>
            <p:nvPr/>
          </p:nvGrpSpPr>
          <p:grpSpPr>
            <a:xfrm>
              <a:off x="2081529" y="1229783"/>
              <a:ext cx="1884020" cy="442393"/>
              <a:chOff x="197509" y="1224611"/>
              <a:chExt cx="1884020" cy="442393"/>
            </a:xfrm>
          </p:grpSpPr>
          <p:sp>
            <p:nvSpPr>
              <p:cNvPr id="154" name="Скругленный прямоугольник 153"/>
              <p:cNvSpPr/>
              <p:nvPr/>
            </p:nvSpPr>
            <p:spPr>
              <a:xfrm>
                <a:off x="197509" y="1224611"/>
                <a:ext cx="917538" cy="43204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42,1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45,2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Скругленный прямоугольник 154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17,2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-3,2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58" name="Группа 157"/>
          <p:cNvGrpSpPr/>
          <p:nvPr/>
        </p:nvGrpSpPr>
        <p:grpSpPr>
          <a:xfrm>
            <a:off x="423435" y="4233790"/>
            <a:ext cx="2710593" cy="550660"/>
            <a:chOff x="197509" y="1229783"/>
            <a:chExt cx="3768040" cy="442393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97509" y="1234956"/>
              <a:ext cx="1884020" cy="432048"/>
              <a:chOff x="197509" y="1234956"/>
              <a:chExt cx="1884020" cy="432048"/>
            </a:xfrm>
          </p:grpSpPr>
          <p:sp>
            <p:nvSpPr>
              <p:cNvPr id="163" name="Скругленный прямоугольник 162"/>
              <p:cNvSpPr/>
              <p:nvPr/>
            </p:nvSpPr>
            <p:spPr>
              <a:xfrm>
                <a:off x="197509" y="1240128"/>
                <a:ext cx="917538" cy="41653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7,5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6,5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Скругленный прямоугольник 163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0" name="Группа 159"/>
            <p:cNvGrpSpPr/>
            <p:nvPr/>
          </p:nvGrpSpPr>
          <p:grpSpPr>
            <a:xfrm>
              <a:off x="2081529" y="1229783"/>
              <a:ext cx="1884020" cy="442393"/>
              <a:chOff x="197509" y="1224611"/>
              <a:chExt cx="1884020" cy="442393"/>
            </a:xfrm>
          </p:grpSpPr>
          <p:sp>
            <p:nvSpPr>
              <p:cNvPr id="161" name="Скругленный прямоугольник 160"/>
              <p:cNvSpPr/>
              <p:nvPr/>
            </p:nvSpPr>
            <p:spPr>
              <a:xfrm>
                <a:off x="197509" y="1224611"/>
                <a:ext cx="917538" cy="43204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4,5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4,5</a:t>
                </a:r>
              </a:p>
            </p:txBody>
          </p:sp>
          <p:sp>
            <p:nvSpPr>
              <p:cNvPr id="162" name="Скругленный прямоугольник 161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-9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72" name="Группа 171"/>
          <p:cNvGrpSpPr/>
          <p:nvPr/>
        </p:nvGrpSpPr>
        <p:grpSpPr>
          <a:xfrm>
            <a:off x="6147235" y="2670361"/>
            <a:ext cx="2710593" cy="550660"/>
            <a:chOff x="197509" y="1229783"/>
            <a:chExt cx="3768040" cy="442393"/>
          </a:xfrm>
        </p:grpSpPr>
        <p:grpSp>
          <p:nvGrpSpPr>
            <p:cNvPr id="173" name="Группа 172"/>
            <p:cNvGrpSpPr/>
            <p:nvPr/>
          </p:nvGrpSpPr>
          <p:grpSpPr>
            <a:xfrm>
              <a:off x="197509" y="1234956"/>
              <a:ext cx="1908525" cy="432048"/>
              <a:chOff x="197509" y="1234956"/>
              <a:chExt cx="1908525" cy="432048"/>
            </a:xfrm>
          </p:grpSpPr>
          <p:sp>
            <p:nvSpPr>
              <p:cNvPr id="177" name="Скругленный прямоугольник 176"/>
              <p:cNvSpPr/>
              <p:nvPr/>
            </p:nvSpPr>
            <p:spPr>
              <a:xfrm>
                <a:off x="197509" y="1240128"/>
                <a:ext cx="1063622" cy="41653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41,85</a:t>
                </a:r>
                <a:r>
                  <a:rPr lang="ru-RU" sz="1400" b="1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endPara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8" name="Скругленный прямоугольник 177"/>
              <p:cNvSpPr/>
              <p:nvPr/>
            </p:nvSpPr>
            <p:spPr>
              <a:xfrm>
                <a:off x="1261131" y="1234956"/>
                <a:ext cx="844903" cy="43204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41,8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4" name="Группа 173"/>
            <p:cNvGrpSpPr/>
            <p:nvPr/>
          </p:nvGrpSpPr>
          <p:grpSpPr>
            <a:xfrm>
              <a:off x="2106034" y="1229783"/>
              <a:ext cx="1859515" cy="442393"/>
              <a:chOff x="222014" y="1224611"/>
              <a:chExt cx="1859515" cy="442393"/>
            </a:xfrm>
          </p:grpSpPr>
          <p:sp>
            <p:nvSpPr>
              <p:cNvPr id="175" name="Скругленный прямоугольник 174"/>
              <p:cNvSpPr/>
              <p:nvPr/>
            </p:nvSpPr>
            <p:spPr>
              <a:xfrm>
                <a:off x="222014" y="1224611"/>
                <a:ext cx="908564" cy="4320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19,2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6" name="Скругленный прямоугольник 175"/>
              <p:cNvSpPr/>
              <p:nvPr/>
            </p:nvSpPr>
            <p:spPr>
              <a:xfrm>
                <a:off x="1130578" y="1234956"/>
                <a:ext cx="950951" cy="43204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-19,5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86" name="Группа 185"/>
          <p:cNvGrpSpPr/>
          <p:nvPr/>
        </p:nvGrpSpPr>
        <p:grpSpPr>
          <a:xfrm>
            <a:off x="6118863" y="3438483"/>
            <a:ext cx="2710593" cy="550660"/>
            <a:chOff x="197509" y="1229783"/>
            <a:chExt cx="3768040" cy="442393"/>
          </a:xfrm>
        </p:grpSpPr>
        <p:grpSp>
          <p:nvGrpSpPr>
            <p:cNvPr id="187" name="Группа 186"/>
            <p:cNvGrpSpPr/>
            <p:nvPr/>
          </p:nvGrpSpPr>
          <p:grpSpPr>
            <a:xfrm>
              <a:off x="197509" y="1234956"/>
              <a:ext cx="1884020" cy="432048"/>
              <a:chOff x="197509" y="1234956"/>
              <a:chExt cx="1884020" cy="432048"/>
            </a:xfrm>
          </p:grpSpPr>
          <p:sp>
            <p:nvSpPr>
              <p:cNvPr id="191" name="Скругленный прямоугольник 190"/>
              <p:cNvSpPr/>
              <p:nvPr/>
            </p:nvSpPr>
            <p:spPr>
              <a:xfrm>
                <a:off x="197509" y="1240128"/>
                <a:ext cx="917538" cy="41653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225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133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2" name="Скругленный прямоугольник 191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225,8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146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8" name="Группа 187"/>
            <p:cNvGrpSpPr/>
            <p:nvPr/>
          </p:nvGrpSpPr>
          <p:grpSpPr>
            <a:xfrm>
              <a:off x="2081529" y="1229783"/>
              <a:ext cx="1884020" cy="442393"/>
              <a:chOff x="197509" y="1224611"/>
              <a:chExt cx="1884020" cy="442393"/>
            </a:xfrm>
          </p:grpSpPr>
          <p:sp>
            <p:nvSpPr>
              <p:cNvPr id="189" name="Скругленный прямоугольник 188"/>
              <p:cNvSpPr/>
              <p:nvPr/>
            </p:nvSpPr>
            <p:spPr>
              <a:xfrm>
                <a:off x="197509" y="1224611"/>
                <a:ext cx="917538" cy="4320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45,4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59,3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0" name="Скругленный прямоугольник 189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15,5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-13,8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93" name="Группа 192"/>
          <p:cNvGrpSpPr/>
          <p:nvPr/>
        </p:nvGrpSpPr>
        <p:grpSpPr>
          <a:xfrm>
            <a:off x="6158407" y="4214476"/>
            <a:ext cx="2710593" cy="550660"/>
            <a:chOff x="197509" y="1229783"/>
            <a:chExt cx="3768040" cy="442393"/>
          </a:xfrm>
        </p:grpSpPr>
        <p:grpSp>
          <p:nvGrpSpPr>
            <p:cNvPr id="194" name="Группа 193"/>
            <p:cNvGrpSpPr/>
            <p:nvPr/>
          </p:nvGrpSpPr>
          <p:grpSpPr>
            <a:xfrm>
              <a:off x="197509" y="1234956"/>
              <a:ext cx="1884020" cy="432048"/>
              <a:chOff x="197509" y="1234956"/>
              <a:chExt cx="1884020" cy="432048"/>
            </a:xfrm>
          </p:grpSpPr>
          <p:sp>
            <p:nvSpPr>
              <p:cNvPr id="198" name="Скругленный прямоугольник 197"/>
              <p:cNvSpPr/>
              <p:nvPr/>
            </p:nvSpPr>
            <p:spPr>
              <a:xfrm>
                <a:off x="197509" y="1240128"/>
                <a:ext cx="917538" cy="41653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7,5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6,5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9" name="Скругленный прямоугольник 198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5" name="Группа 194"/>
            <p:cNvGrpSpPr/>
            <p:nvPr/>
          </p:nvGrpSpPr>
          <p:grpSpPr>
            <a:xfrm>
              <a:off x="2081529" y="1229783"/>
              <a:ext cx="1884020" cy="442393"/>
              <a:chOff x="197509" y="1224611"/>
              <a:chExt cx="1884020" cy="442393"/>
            </a:xfrm>
          </p:grpSpPr>
          <p:sp>
            <p:nvSpPr>
              <p:cNvPr id="196" name="Скругленный прямоугольник 195"/>
              <p:cNvSpPr/>
              <p:nvPr/>
            </p:nvSpPr>
            <p:spPr>
              <a:xfrm>
                <a:off x="197509" y="1224611"/>
                <a:ext cx="917538" cy="4320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  <a:p>
                <a:pPr algn="ctr"/>
                <a:r>
                  <a:rPr lang="ru-RU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97" name="Скругленный прямоугольник 196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</a:t>
                </a:r>
              </a:p>
              <a:p>
                <a:pPr algn="ctr"/>
                <a:r>
                  <a:rPr lang="ru-RU" sz="1600" b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00" name="Группа 199"/>
          <p:cNvGrpSpPr/>
          <p:nvPr/>
        </p:nvGrpSpPr>
        <p:grpSpPr>
          <a:xfrm>
            <a:off x="6147235" y="4997992"/>
            <a:ext cx="2710593" cy="550660"/>
            <a:chOff x="197509" y="1229783"/>
            <a:chExt cx="3768040" cy="442393"/>
          </a:xfrm>
        </p:grpSpPr>
        <p:grpSp>
          <p:nvGrpSpPr>
            <p:cNvPr id="201" name="Группа 200"/>
            <p:cNvGrpSpPr/>
            <p:nvPr/>
          </p:nvGrpSpPr>
          <p:grpSpPr>
            <a:xfrm>
              <a:off x="197509" y="1234956"/>
              <a:ext cx="1884020" cy="432048"/>
              <a:chOff x="197509" y="1234956"/>
              <a:chExt cx="1884020" cy="432048"/>
            </a:xfrm>
          </p:grpSpPr>
          <p:sp>
            <p:nvSpPr>
              <p:cNvPr id="205" name="Скругленный прямоугольник 204"/>
              <p:cNvSpPr/>
              <p:nvPr/>
            </p:nvSpPr>
            <p:spPr>
              <a:xfrm>
                <a:off x="197509" y="1240128"/>
                <a:ext cx="917538" cy="41653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33,5</a:t>
                </a:r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" name="Скругленный прямоугольник 205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38,9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2" name="Группа 201"/>
            <p:cNvGrpSpPr/>
            <p:nvPr/>
          </p:nvGrpSpPr>
          <p:grpSpPr>
            <a:xfrm>
              <a:off x="2081529" y="1229783"/>
              <a:ext cx="1884020" cy="442393"/>
              <a:chOff x="197509" y="1224611"/>
              <a:chExt cx="1884020" cy="442393"/>
            </a:xfrm>
          </p:grpSpPr>
          <p:sp>
            <p:nvSpPr>
              <p:cNvPr id="203" name="Скругленный прямоугольник 202"/>
              <p:cNvSpPr/>
              <p:nvPr/>
            </p:nvSpPr>
            <p:spPr>
              <a:xfrm>
                <a:off x="197509" y="1224611"/>
                <a:ext cx="917538" cy="4320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19,9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4" name="Скругленный прямоугольник 203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-21,5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07" name="Группа 206"/>
          <p:cNvGrpSpPr/>
          <p:nvPr/>
        </p:nvGrpSpPr>
        <p:grpSpPr>
          <a:xfrm>
            <a:off x="6158406" y="5870833"/>
            <a:ext cx="2710594" cy="550660"/>
            <a:chOff x="197509" y="1229783"/>
            <a:chExt cx="3768041" cy="442393"/>
          </a:xfrm>
        </p:grpSpPr>
        <p:grpSp>
          <p:nvGrpSpPr>
            <p:cNvPr id="208" name="Группа 207"/>
            <p:cNvGrpSpPr/>
            <p:nvPr/>
          </p:nvGrpSpPr>
          <p:grpSpPr>
            <a:xfrm>
              <a:off x="197509" y="1234956"/>
              <a:ext cx="1884020" cy="432048"/>
              <a:chOff x="197509" y="1234956"/>
              <a:chExt cx="1884020" cy="432048"/>
            </a:xfrm>
          </p:grpSpPr>
          <p:sp>
            <p:nvSpPr>
              <p:cNvPr id="212" name="Скругленный прямоугольник 211"/>
              <p:cNvSpPr/>
              <p:nvPr/>
            </p:nvSpPr>
            <p:spPr>
              <a:xfrm>
                <a:off x="197509" y="1240128"/>
                <a:ext cx="917538" cy="41653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45</a:t>
                </a:r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3" name="Скругленный прямоугольник 212"/>
              <p:cNvSpPr/>
              <p:nvPr/>
            </p:nvSpPr>
            <p:spPr>
              <a:xfrm>
                <a:off x="1115047" y="1234956"/>
                <a:ext cx="966482" cy="43204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9" name="Группа 208"/>
            <p:cNvGrpSpPr/>
            <p:nvPr/>
          </p:nvGrpSpPr>
          <p:grpSpPr>
            <a:xfrm>
              <a:off x="2081529" y="1229783"/>
              <a:ext cx="1884021" cy="442393"/>
              <a:chOff x="197509" y="1224611"/>
              <a:chExt cx="1884021" cy="442393"/>
            </a:xfrm>
          </p:grpSpPr>
          <p:sp>
            <p:nvSpPr>
              <p:cNvPr id="210" name="Скругленный прямоугольник 209"/>
              <p:cNvSpPr/>
              <p:nvPr/>
            </p:nvSpPr>
            <p:spPr>
              <a:xfrm>
                <a:off x="197509" y="1224611"/>
                <a:ext cx="917538" cy="4320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" name="Скругленный прямоугольник 210"/>
              <p:cNvSpPr/>
              <p:nvPr/>
            </p:nvSpPr>
            <p:spPr>
              <a:xfrm>
                <a:off x="1115047" y="1234956"/>
                <a:ext cx="966483" cy="43204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-46</a:t>
                </a:r>
                <a:endPara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cxnSp>
        <p:nvCxnSpPr>
          <p:cNvPr id="3" name="Прямая соединительная линия 2"/>
          <p:cNvCxnSpPr>
            <a:stCxn id="156" idx="1"/>
            <a:endCxn id="155" idx="3"/>
          </p:cNvCxnSpPr>
          <p:nvPr/>
        </p:nvCxnSpPr>
        <p:spPr>
          <a:xfrm>
            <a:off x="447095" y="3713814"/>
            <a:ext cx="2710594" cy="9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stCxn id="17" idx="2"/>
            <a:endCxn id="17" idx="6"/>
          </p:cNvCxnSpPr>
          <p:nvPr/>
        </p:nvCxnSpPr>
        <p:spPr>
          <a:xfrm>
            <a:off x="3176879" y="4483367"/>
            <a:ext cx="29419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3292574" y="3845090"/>
            <a:ext cx="2710594" cy="9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23435" y="4509120"/>
            <a:ext cx="2710594" cy="9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6118863" y="3723471"/>
            <a:ext cx="2710594" cy="9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6164863" y="4510541"/>
            <a:ext cx="2710594" cy="9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Заголовок 1"/>
          <p:cNvSpPr txBox="1">
            <a:spLocks/>
          </p:cNvSpPr>
          <p:nvPr/>
        </p:nvSpPr>
        <p:spPr>
          <a:xfrm>
            <a:off x="102570" y="6497960"/>
            <a:ext cx="6062918" cy="360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2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отпускная цена с оптово-распределительных центров в городах ЯНАО и ХМАО</a:t>
            </a:r>
          </a:p>
        </p:txBody>
      </p:sp>
    </p:spTree>
    <p:extLst>
      <p:ext uri="{BB962C8B-B14F-4D97-AF65-F5344CB8AC3E}">
        <p14:creationId xmlns:p14="http://schemas.microsoft.com/office/powerpoint/2010/main" xmlns="" val="18366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96944" cy="1252537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участия предприятий в ярмарках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340767"/>
            <a:ext cx="2843362" cy="28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3059832" y="1772816"/>
            <a:ext cx="5616624" cy="1296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«Золотые луга»</a:t>
            </a:r>
          </a:p>
          <a:p>
            <a:pPr algn="l"/>
            <a:r>
              <a:rPr lang="ru-RU" sz="3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3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городов</a:t>
            </a:r>
          </a:p>
          <a:p>
            <a:pPr algn="l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Реализовано продукции, всего – 9,2 </a:t>
            </a:r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</a:t>
            </a:r>
            <a:endParaRPr lang="ru-RU" sz="3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– 726,9 тыс. руб.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313532" cy="247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2365312" cy="276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DSC060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96" y="4306357"/>
            <a:ext cx="2770329" cy="20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771353" cy="277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950865" y="1394296"/>
            <a:ext cx="601362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5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Заводоуковский</a:t>
            </a:r>
            <a:r>
              <a:rPr lang="ru-RU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маслозавод»</a:t>
            </a:r>
          </a:p>
          <a:p>
            <a:pPr algn="l"/>
            <a:r>
              <a:rPr lang="ru-RU" sz="3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3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городов</a:t>
            </a:r>
          </a:p>
          <a:p>
            <a:pPr algn="l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Реализовано продукции, всего – 14,6 </a:t>
            </a:r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</a:t>
            </a:r>
            <a:endParaRPr lang="ru-RU" sz="3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– 740,6 тыс. руб.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24079"/>
            <a:ext cx="2572227" cy="342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31236"/>
            <a:ext cx="2454075" cy="328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4377"/>
            <a:ext cx="2481455" cy="31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66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351</TotalTime>
  <Words>944</Words>
  <Application>Microsoft Office PowerPoint</Application>
  <PresentationFormat>Экран (4:3)</PresentationFormat>
  <Paragraphs>228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Ярмарка товаропроизводителей Тюменской области</vt:lpstr>
      <vt:lpstr> С 23 августа по 13 сентября текущего года в 21 городе Ямало-Ненецкого автономного округа и Ханты-Мансийского автономного округа-Югры состоялись ярмарки тюменских товаропроизводителей по реализации сельскохозяйственной и продовольственной продукции.   </vt:lpstr>
      <vt:lpstr>Слайд 3</vt:lpstr>
      <vt:lpstr>Слайд 4</vt:lpstr>
      <vt:lpstr>Факторы, влияющие на уровень продаж</vt:lpstr>
      <vt:lpstr>Результаты выездных ярмарок</vt:lpstr>
      <vt:lpstr>Слайд 7</vt:lpstr>
      <vt:lpstr>Рейтинг участия предприятий в ярмарках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Ярмарка товаропроизводителей Тюменской области</dc:title>
  <dc:creator>Заворина Анастасия Михайловна</dc:creator>
  <cp:lastModifiedBy>Zbanatsky</cp:lastModifiedBy>
  <cp:revision>40</cp:revision>
  <dcterms:created xsi:type="dcterms:W3CDTF">2014-09-18T08:39:53Z</dcterms:created>
  <dcterms:modified xsi:type="dcterms:W3CDTF">2014-10-28T05:00:19Z</dcterms:modified>
</cp:coreProperties>
</file>